
<file path=[Content_Types].xml><?xml version="1.0" encoding="utf-8"?>
<Types xmlns="http://schemas.openxmlformats.org/package/2006/content-types">
  <Default Extension="bin" ContentType="application/vnd.openxmlformats-officedocument.oleObject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8"/>
  </p:notesMasterIdLst>
  <p:sldIdLst>
    <p:sldId id="256" r:id="rId2"/>
    <p:sldId id="257" r:id="rId3"/>
    <p:sldId id="286" r:id="rId4"/>
    <p:sldId id="283" r:id="rId5"/>
    <p:sldId id="284" r:id="rId6"/>
    <p:sldId id="285" r:id="rId7"/>
    <p:sldId id="278" r:id="rId8"/>
    <p:sldId id="279" r:id="rId9"/>
    <p:sldId id="287" r:id="rId10"/>
    <p:sldId id="288" r:id="rId11"/>
    <p:sldId id="270" r:id="rId12"/>
    <p:sldId id="273" r:id="rId13"/>
    <p:sldId id="274" r:id="rId14"/>
    <p:sldId id="277" r:id="rId15"/>
    <p:sldId id="276" r:id="rId16"/>
    <p:sldId id="275" r:id="rId17"/>
    <p:sldId id="272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</p:sldIdLst>
  <p:sldSz cx="9144000" cy="6858000" type="screen4x3"/>
  <p:notesSz cx="6858000" cy="9144000"/>
  <p:defaultTextStyle>
    <a:defPPr>
      <a:defRPr lang="ko-KR"/>
    </a:defPPr>
    <a:lvl1pPr marL="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07" autoAdjust="0"/>
  </p:normalViewPr>
  <p:slideViewPr>
    <p:cSldViewPr>
      <p:cViewPr varScale="1">
        <p:scale>
          <a:sx n="74" d="100"/>
          <a:sy n="74" d="100"/>
        </p:scale>
        <p:origin x="106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1.bin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2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내용</c:v>
                </c:pt>
              </c:strCache>
            </c:strRef>
          </c:tx>
          <c:spPr>
            <a:ln w="38100">
              <a:solidFill>
                <a:schemeClr val="tx2">
                  <a:lumMod val="60000"/>
                  <a:lumOff val="40000"/>
                </a:schemeClr>
              </a:solidFill>
            </a:ln>
          </c:spPr>
          <c:marker>
            <c:symbol val="circle"/>
            <c:size val="7"/>
            <c:spPr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c:spPr>
          </c:marker>
          <c:cat>
            <c:strRef>
              <c:f>Sheet1!$A$2:$A$5</c:f>
              <c:strCache>
                <c:ptCount val="4"/>
                <c:pt idx="0">
                  <c:v>1분기</c:v>
                </c:pt>
                <c:pt idx="1">
                  <c:v>2분기</c:v>
                </c:pt>
                <c:pt idx="2">
                  <c:v>3분기</c:v>
                </c:pt>
                <c:pt idx="3">
                  <c:v>4분기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7B2-4DF1-AD5C-6E65CC4F4A0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내용2</c:v>
                </c:pt>
              </c:strCache>
            </c:strRef>
          </c:tx>
          <c:spPr>
            <a:ln w="38100">
              <a:solidFill>
                <a:schemeClr val="tx2">
                  <a:lumMod val="90000"/>
                  <a:lumOff val="10000"/>
                </a:schemeClr>
              </a:solidFill>
            </a:ln>
          </c:spPr>
          <c:marker>
            <c:symbol val="circle"/>
            <c:size val="7"/>
            <c:spPr>
              <a:solidFill>
                <a:schemeClr val="tx2">
                  <a:lumMod val="90000"/>
                  <a:lumOff val="10000"/>
                </a:schemeClr>
              </a:solidFill>
              <a:ln w="19050">
                <a:solidFill>
                  <a:schemeClr val="tx2">
                    <a:lumMod val="90000"/>
                    <a:lumOff val="10000"/>
                  </a:schemeClr>
                </a:solidFill>
                <a:prstDash val="solid"/>
              </a:ln>
            </c:spPr>
          </c:marker>
          <c:cat>
            <c:strRef>
              <c:f>Sheet1!$A$2:$A$5</c:f>
              <c:strCache>
                <c:ptCount val="4"/>
                <c:pt idx="0">
                  <c:v>1분기</c:v>
                </c:pt>
                <c:pt idx="1">
                  <c:v>2분기</c:v>
                </c:pt>
                <c:pt idx="2">
                  <c:v>3분기</c:v>
                </c:pt>
                <c:pt idx="3">
                  <c:v>4분기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7B2-4DF1-AD5C-6E65CC4F4A0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내용3</c:v>
                </c:pt>
              </c:strCache>
            </c:strRef>
          </c:tx>
          <c:spPr>
            <a:ln w="38100">
              <a:solidFill>
                <a:srgbClr val="0070C0"/>
              </a:solidFill>
            </a:ln>
          </c:spPr>
          <c:marker>
            <c:symbol val="circle"/>
            <c:size val="7"/>
            <c:spPr>
              <a:solidFill>
                <a:srgbClr val="0070C0"/>
              </a:solidFill>
              <a:ln>
                <a:solidFill>
                  <a:srgbClr val="0070C0"/>
                </a:solidFill>
              </a:ln>
            </c:spPr>
          </c:marker>
          <c:cat>
            <c:strRef>
              <c:f>Sheet1!$A$2:$A$5</c:f>
              <c:strCache>
                <c:ptCount val="4"/>
                <c:pt idx="0">
                  <c:v>1분기</c:v>
                </c:pt>
                <c:pt idx="1">
                  <c:v>2분기</c:v>
                </c:pt>
                <c:pt idx="2">
                  <c:v>3분기</c:v>
                </c:pt>
                <c:pt idx="3">
                  <c:v>4분기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7B2-4DF1-AD5C-6E65CC4F4A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714816"/>
        <c:axId val="71892288"/>
      </c:lineChart>
      <c:catAx>
        <c:axId val="3171481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 w="15875">
            <a:solidFill>
              <a:schemeClr val="tx1">
                <a:lumMod val="75000"/>
                <a:lumOff val="25000"/>
              </a:schemeClr>
            </a:solidFill>
          </a:ln>
        </c:spPr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  <c:crossAx val="71892288"/>
        <c:crosses val="autoZero"/>
        <c:auto val="1"/>
        <c:lblAlgn val="ctr"/>
        <c:lblOffset val="100"/>
        <c:noMultiLvlLbl val="0"/>
      </c:catAx>
      <c:valAx>
        <c:axId val="71892288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65000"/>
                </a:schemeClr>
              </a:solidFill>
            </a:ln>
          </c:spPr>
        </c:majorGridlines>
        <c:numFmt formatCode="General" sourceLinked="1"/>
        <c:majorTickMark val="in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  <c:crossAx val="31714816"/>
        <c:crosses val="autoZero"/>
        <c:crossBetween val="between"/>
      </c:valAx>
      <c:spPr>
        <a:ln>
          <a:noFill/>
        </a:ln>
      </c:spPr>
    </c:plotArea>
    <c:legend>
      <c:legendPos val="t"/>
      <c:legendEntry>
        <c:idx val="0"/>
        <c:txPr>
          <a:bodyPr/>
          <a:lstStyle/>
          <a:p>
            <a:pPr>
              <a:defRPr sz="800" b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</c:legendEntry>
      <c:legendEntry>
        <c:idx val="1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</c:legendEntry>
      <c:legendEntry>
        <c:idx val="2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</c:legendEntry>
      <c:layout>
        <c:manualLayout>
          <c:xMode val="edge"/>
          <c:yMode val="edge"/>
          <c:x val="0.59443901886364858"/>
          <c:y val="2.1596158119183351E-2"/>
          <c:w val="0.4051608225866643"/>
          <c:h val="5.4379161952527649E-2"/>
        </c:manualLayout>
      </c:layout>
      <c:overlay val="0"/>
      <c:txPr>
        <a:bodyPr/>
        <a:lstStyle/>
        <a:p>
          <a:pPr>
            <a:defRPr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defRPr>
          </a:pPr>
          <a:endParaRPr lang="ko-KR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4.6590837733005513E-2"/>
          <c:y val="4.4023044503926391E-2"/>
          <c:w val="0.94382387464194795"/>
          <c:h val="0.830257917687936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gradFill flip="none" rotWithShape="1">
              <a:gsLst>
                <a:gs pos="0">
                  <a:srgbClr val="0070C0"/>
                </a:gs>
                <a:gs pos="100000">
                  <a:schemeClr val="accent4">
                    <a:lumMod val="75000"/>
                  </a:schemeClr>
                </a:gs>
              </a:gsLst>
              <a:lin ang="5400000" scaled="0"/>
              <a:tileRect/>
            </a:gradFill>
          </c:spPr>
          <c:invertIfNegative val="0"/>
          <c:cat>
            <c:strRef>
              <c:f>Sheet1!$A$2:$A$8</c:f>
              <c:strCache>
                <c:ptCount val="7"/>
                <c:pt idx="0">
                  <c:v>내용</c:v>
                </c:pt>
                <c:pt idx="1">
                  <c:v>내용</c:v>
                </c:pt>
                <c:pt idx="2">
                  <c:v>내용</c:v>
                </c:pt>
                <c:pt idx="3">
                  <c:v>내용</c:v>
                </c:pt>
                <c:pt idx="4">
                  <c:v>내용</c:v>
                </c:pt>
                <c:pt idx="5">
                  <c:v>내용</c:v>
                </c:pt>
                <c:pt idx="6">
                  <c:v>내용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35-48D9-B90E-A0A471AC5F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0"/>
        <c:axId val="33736192"/>
        <c:axId val="71864832"/>
      </c:barChart>
      <c:catAx>
        <c:axId val="3373619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  <c:crossAx val="71864832"/>
        <c:crosses val="autoZero"/>
        <c:auto val="1"/>
        <c:lblAlgn val="ctr"/>
        <c:lblOffset val="100"/>
        <c:noMultiLvlLbl val="0"/>
      </c:catAx>
      <c:valAx>
        <c:axId val="71864832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65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pPr>
            <a:endParaRPr lang="ko-KR"/>
          </a:p>
        </c:txPr>
        <c:crossAx val="33736192"/>
        <c:crosses val="autoZero"/>
        <c:crossBetween val="between"/>
        <c:majorUnit val="1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DE83F9-11A8-4478-86C6-86814407240D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56B005-BA51-45E5-AADD-37C3FEDB33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22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10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35823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328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703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952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134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위 과정에서 서울 공공 데이터의 거주 인구 데이터를 활용하여 거주 인구수를 파악하고자 했으나</a:t>
            </a:r>
            <a:r>
              <a:rPr lang="en-US" altLang="ko-KR"/>
              <a:t>, </a:t>
            </a:r>
            <a:r>
              <a:rPr lang="ko-KR" altLang="en-US"/>
              <a:t>유동 인구 데이터의 경우 </a:t>
            </a:r>
            <a:r>
              <a:rPr lang="en-US" altLang="ko-KR"/>
              <a:t>skt </a:t>
            </a:r>
            <a:r>
              <a:rPr lang="ko-KR" altLang="en-US"/>
              <a:t>사용자들만의 데이터라 해당 데이터를 이용할 경우 주민등록상 거주 인구수를 이용할 수 없었습니다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373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293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9</a:t>
            </a:r>
            <a:r>
              <a:rPr lang="ko-KR" altLang="en-US" dirty="0"/>
              <a:t>월 </a:t>
            </a:r>
            <a:r>
              <a:rPr lang="en-US" altLang="ko-KR" dirty="0"/>
              <a:t>11</a:t>
            </a:r>
            <a:r>
              <a:rPr lang="ko-KR" altLang="en-US" dirty="0"/>
              <a:t>일 다음날이 추석 연휴라 연차를 쓰고 귀향한 사람이 있을 수 있어 정확하지 못함</a:t>
            </a:r>
            <a:endParaRPr lang="en-US" altLang="ko-KR" dirty="0"/>
          </a:p>
          <a:p>
            <a:r>
              <a:rPr lang="en-US" altLang="ko-KR" dirty="0"/>
              <a:t>9</a:t>
            </a:r>
            <a:r>
              <a:rPr lang="ko-KR" altLang="en-US" dirty="0"/>
              <a:t>월 </a:t>
            </a:r>
            <a:r>
              <a:rPr lang="en-US" altLang="ko-KR" dirty="0"/>
              <a:t>3</a:t>
            </a:r>
            <a:r>
              <a:rPr lang="ko-KR" altLang="en-US" dirty="0"/>
              <a:t>일 지하철 데이터로 시간대별 </a:t>
            </a:r>
            <a:r>
              <a:rPr lang="ko-KR" altLang="en-US" dirty="0" err="1"/>
              <a:t>유출입</a:t>
            </a:r>
            <a:r>
              <a:rPr lang="ko-KR" altLang="en-US" dirty="0"/>
              <a:t> 인구 분석 추가</a:t>
            </a:r>
            <a:endParaRPr lang="en-US" altLang="ko-KR" dirty="0"/>
          </a:p>
          <a:p>
            <a:r>
              <a:rPr lang="ko-KR" altLang="en-US" dirty="0"/>
              <a:t>지도  데이터 시각화 후 어떤 구</a:t>
            </a:r>
            <a:r>
              <a:rPr lang="en-US" altLang="ko-KR" dirty="0"/>
              <a:t>, </a:t>
            </a:r>
            <a:r>
              <a:rPr lang="ko-KR" altLang="en-US" dirty="0"/>
              <a:t>어떤 역의 데이터를 추가할 지 파악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593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9</a:t>
            </a:r>
            <a:r>
              <a:rPr lang="ko-KR" altLang="en-US" dirty="0"/>
              <a:t>월 </a:t>
            </a:r>
            <a:r>
              <a:rPr lang="en-US" altLang="ko-KR" dirty="0"/>
              <a:t>11</a:t>
            </a:r>
            <a:r>
              <a:rPr lang="ko-KR" altLang="en-US" dirty="0"/>
              <a:t>일 다음날이 추석 연휴라 연차를 쓰고 귀향한 사람이 있을 수 있어 정확하지 못함</a:t>
            </a:r>
            <a:endParaRPr lang="en-US" altLang="ko-KR" dirty="0"/>
          </a:p>
          <a:p>
            <a:r>
              <a:rPr lang="en-US" altLang="ko-KR" dirty="0"/>
              <a:t>9</a:t>
            </a:r>
            <a:r>
              <a:rPr lang="ko-KR" altLang="en-US" dirty="0"/>
              <a:t>월 </a:t>
            </a:r>
            <a:r>
              <a:rPr lang="en-US" altLang="ko-KR" dirty="0"/>
              <a:t>3</a:t>
            </a:r>
            <a:r>
              <a:rPr lang="ko-KR" altLang="en-US" dirty="0"/>
              <a:t>일 지하철 데이터로 시간대별 </a:t>
            </a:r>
            <a:r>
              <a:rPr lang="ko-KR" altLang="en-US" dirty="0" err="1"/>
              <a:t>유출입</a:t>
            </a:r>
            <a:r>
              <a:rPr lang="ko-KR" altLang="en-US" dirty="0"/>
              <a:t> 인구 분석 추가</a:t>
            </a:r>
            <a:endParaRPr lang="en-US" altLang="ko-KR" dirty="0"/>
          </a:p>
          <a:p>
            <a:r>
              <a:rPr lang="ko-KR" altLang="en-US" dirty="0"/>
              <a:t>지도  데이터 시각화 후 어떤 구</a:t>
            </a:r>
            <a:r>
              <a:rPr lang="en-US" altLang="ko-KR" dirty="0"/>
              <a:t>, </a:t>
            </a:r>
            <a:r>
              <a:rPr lang="ko-KR" altLang="en-US" dirty="0"/>
              <a:t>어떤 역의 데이터를 추가할 지 파악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5275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B005-BA51-45E5-AADD-37C3FEDB335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202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layout1_shape1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layout1_shape2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layout1_shape3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layout1_shape4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layout1_shape5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4/14/2020</a:t>
            </a:fld>
            <a:endParaRPr/>
          </a:p>
        </p:txBody>
      </p:sp>
      <p:sp>
        <p:nvSpPr>
          <p:cNvPr id="4" name="layout2_shape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" name="layout2_shape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  <p:cxnSp>
        <p:nvCxnSpPr>
          <p:cNvPr id="6" name="layout2_shape4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layout3_shape1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layout3_shape2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layout3_shape3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layout3_shape4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layout3_shape5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ayout3_shape6"/>
          <p:cNvSpPr>
            <a:spLocks noGrp="1"/>
          </p:cNvSpPr>
          <p:nvPr>
            <p:ph type="body" sz="half" idx="2"/>
          </p:nvPr>
        </p:nvSpPr>
        <p:spPr>
          <a:xfrm>
            <a:off x="312059" y="246743"/>
            <a:ext cx="8338457" cy="185147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제목을</a:t>
            </a:r>
            <a:r>
              <a:rPr lang="en-US" altLang="en-US"/>
              <a:t> </a:t>
            </a:r>
            <a:r>
              <a:rPr lang="ko-KR" altLang="en-US"/>
              <a:t>입력하세요</a:t>
            </a:r>
            <a:endParaRPr/>
          </a:p>
          <a:p>
            <a:pPr lvl="0"/>
            <a:endParaRPr/>
          </a:p>
        </p:txBody>
      </p:sp>
      <p:sp>
        <p:nvSpPr>
          <p:cNvPr id="9" name="layout3_shape7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  <a:prstGeom prst="rect">
            <a:avLst/>
          </a:prstGeom>
        </p:spPr>
        <p:txBody>
          <a:bodyPr anchor="t"/>
          <a:lstStyle>
            <a:lvl1pPr algn="l"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defRPr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4/14/2020</a:t>
            </a:fld>
            <a:endParaRPr/>
          </a:p>
        </p:txBody>
      </p:sp>
      <p:sp>
        <p:nvSpPr>
          <p:cNvPr id="4" name="layout4_shape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" name="layout4_shape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  <p:cxnSp>
        <p:nvCxnSpPr>
          <p:cNvPr id="6" name="layout4_shape4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layout4_shape5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  <a:prstGeom prst="rect">
            <a:avLst/>
          </a:prstGeom>
        </p:spPr>
        <p:txBody>
          <a:bodyPr/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</a:defRPr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8" name="layout4_shape6"/>
          <p:cNvSpPr>
            <a:spLocks noGrp="1"/>
          </p:cNvSpPr>
          <p:nvPr>
            <p:ph idx="1"/>
          </p:nvPr>
        </p:nvSpPr>
        <p:spPr>
          <a:xfrm>
            <a:off x="368300" y="1574801"/>
            <a:ext cx="1905000" cy="317499"/>
          </a:xfrm>
          <a:prstGeom prst="rect">
            <a:avLst/>
          </a:prstGeom>
        </p:spPr>
        <p:txBody>
          <a:bodyPr/>
          <a:lstStyle>
            <a:lvl1pPr>
              <a:buNone/>
              <a:defRPr sz="1200" b="1">
                <a:solidFill>
                  <a:srgbClr val="3D3C3E"/>
                </a:solidFill>
              </a:defRPr>
            </a:lvl1pPr>
            <a:lvl2pPr>
              <a:buNone/>
              <a:defRPr sz="1200"/>
            </a:lvl2pPr>
            <a:lvl3pPr>
              <a:buNone/>
              <a:defRPr sz="1200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9" name="layout4_shape7"/>
          <p:cNvSpPr>
            <a:spLocks noGrp="1"/>
          </p:cNvSpPr>
          <p:nvPr>
            <p:ph idx="13"/>
          </p:nvPr>
        </p:nvSpPr>
        <p:spPr>
          <a:xfrm>
            <a:off x="2336800" y="1574801"/>
            <a:ext cx="6426200" cy="330199"/>
          </a:xfrm>
          <a:prstGeom prst="rect">
            <a:avLst/>
          </a:prstGeom>
        </p:spPr>
        <p:txBody>
          <a:bodyPr/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/>
                <a:ea typeface="나눔고딕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내용을</a:t>
            </a:r>
            <a:r>
              <a:rPr lang="en-US" altLang="en-US"/>
              <a:t> </a:t>
            </a:r>
            <a:r>
              <a:rPr lang="ko-KR" altLang="en-US"/>
              <a:t>입력하십시오</a:t>
            </a:r>
            <a:r>
              <a:rPr lang="en-US" altLang="ko-KR"/>
              <a:t>.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4/14/2020</a:t>
            </a:fld>
            <a:endParaRPr/>
          </a:p>
        </p:txBody>
      </p:sp>
      <p:sp>
        <p:nvSpPr>
          <p:cNvPr id="4" name="layout5_shape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" name="layout5_shape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r>
              <a:rPr lang="ko-KR" altLang="en-US">
                <a:latin typeface="나눔고딕"/>
                <a:ea typeface="나눔고딕"/>
              </a:rPr>
              <a:t>마스터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제목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스타일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편집</a:t>
            </a:r>
            <a:endParaRPr>
              <a:latin typeface="나눔고딕"/>
              <a:ea typeface="나눔고딕"/>
            </a:endParaRPr>
          </a:p>
        </p:txBody>
      </p:sp>
      <p:sp>
        <p:nvSpPr>
          <p:cNvPr id="4" name="layout6_shape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>
              <a:buNone/>
            </a:pPr>
            <a:r>
              <a:rPr lang="ko-KR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마스터</a:t>
            </a:r>
            <a:r>
              <a:rPr lang="en-US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부제목</a:t>
            </a:r>
            <a:r>
              <a:rPr lang="en-US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스타일</a:t>
            </a:r>
            <a:r>
              <a:rPr lang="en-US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편집</a:t>
            </a:r>
            <a:endParaRPr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5" name="layout6_shape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4/14/2020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6" name="layout6_shape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7" name="layout6_shape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r>
              <a:rPr lang="ko-KR" altLang="en-US">
                <a:latin typeface="나눔고딕"/>
                <a:ea typeface="나눔고딕"/>
              </a:rPr>
              <a:t>마스터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제목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스타일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편집</a:t>
            </a:r>
            <a:endParaRPr>
              <a:latin typeface="나눔고딕"/>
              <a:ea typeface="나눔고딕"/>
            </a:endParaRPr>
          </a:p>
        </p:txBody>
      </p:sp>
      <p:sp>
        <p:nvSpPr>
          <p:cNvPr id="4" name="layout7_shape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91440" tIns="45720" rIns="91440" bIns="45720"/>
          <a:lstStyle>
            <a:lvl1pPr>
              <a:defRPr>
                <a:latin typeface="나눔고딕"/>
                <a:ea typeface="나눔고딕"/>
              </a:defRPr>
            </a:lvl1pPr>
            <a:lvl2pPr>
              <a:defRPr>
                <a:latin typeface="나눔고딕"/>
                <a:ea typeface="나눔고딕"/>
              </a:defRPr>
            </a:lvl2pPr>
            <a:lvl3pPr>
              <a:defRPr>
                <a:latin typeface="나눔고딕"/>
                <a:ea typeface="나눔고딕"/>
              </a:defRPr>
            </a:lvl3pPr>
            <a:lvl4pPr>
              <a:defRPr>
                <a:latin typeface="나눔고딕"/>
                <a:ea typeface="나눔고딕"/>
              </a:defRPr>
            </a:lvl4pPr>
            <a:lvl5pPr>
              <a:defRPr>
                <a:latin typeface="나눔고딕"/>
                <a:ea typeface="나눔고딕"/>
              </a:defRPr>
            </a:lvl5pPr>
          </a:lstStyle>
          <a:p>
            <a:pPr lvl="0"/>
            <a:r>
              <a:rPr lang="ko-KR" altLang="en-US">
                <a:latin typeface="나눔고딕"/>
                <a:ea typeface="나눔고딕"/>
              </a:rPr>
              <a:t>마스터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텍스트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스타일을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편집합니다</a:t>
            </a:r>
          </a:p>
          <a:p>
            <a:pPr lvl="1"/>
            <a:r>
              <a:rPr lang="ko-KR" altLang="en-US">
                <a:latin typeface="나눔고딕"/>
                <a:ea typeface="나눔고딕"/>
              </a:rPr>
              <a:t>둘째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수준</a:t>
            </a:r>
          </a:p>
          <a:p>
            <a:pPr lvl="2"/>
            <a:r>
              <a:rPr lang="ko-KR" altLang="en-US">
                <a:latin typeface="나눔고딕"/>
                <a:ea typeface="나눔고딕"/>
              </a:rPr>
              <a:t>셋째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수준</a:t>
            </a:r>
          </a:p>
          <a:p>
            <a:pPr lvl="3"/>
            <a:r>
              <a:rPr lang="ko-KR" altLang="en-US">
                <a:latin typeface="나눔고딕"/>
                <a:ea typeface="나눔고딕"/>
              </a:rPr>
              <a:t>넷째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수준</a:t>
            </a:r>
          </a:p>
          <a:p>
            <a:pPr lvl="4"/>
            <a:r>
              <a:rPr lang="ko-KR" altLang="en-US">
                <a:latin typeface="나눔고딕"/>
                <a:ea typeface="나눔고딕"/>
              </a:rPr>
              <a:t>다섯째</a:t>
            </a:r>
            <a:r>
              <a:rPr lang="en-US" altLang="en-US">
                <a:latin typeface="나눔고딕"/>
                <a:ea typeface="나눔고딕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수준</a:t>
            </a:r>
            <a:endParaRPr>
              <a:latin typeface="나눔고딕"/>
              <a:ea typeface="나눔고딕"/>
            </a:endParaRPr>
          </a:p>
        </p:txBody>
      </p:sp>
      <p:sp>
        <p:nvSpPr>
          <p:cNvPr id="5" name="layout7_shape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4/14/2020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6" name="layout7_shape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7" name="layout7_shape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master1_shape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5" name="master1_shape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4/14/2020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6" name="master1_shape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7" name="master1_shape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xStyles>
    <p:titleStyle>
      <a:lvl1pPr algn="ctr" defTabSz="914400" latinLnBrk="1">
        <a:spcBef>
          <a:spcPct val="0"/>
        </a:spcBef>
        <a:buNone/>
        <a:defRPr sz="4400" kern="1200">
          <a:solidFill>
            <a:schemeClr val="tx1"/>
          </a:solidFill>
          <a:latin typeface="나눔고딕"/>
          <a:ea typeface="나눔고딕"/>
          <a:cs typeface="+mj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 pitchFamily="2" charset="2"/>
        <a:buChar char="•"/>
        <a:defRPr sz="3200" kern="1200">
          <a:solidFill>
            <a:schemeClr val="tx1"/>
          </a:solidFill>
          <a:latin typeface="나눔고딕"/>
          <a:ea typeface="나눔고딕"/>
          <a:cs typeface="+mn-cs"/>
        </a:defRPr>
      </a:lvl1pPr>
      <a:lvl2pPr marL="742950" indent="-285750" algn="l" defTabSz="914400" latinLnBrk="1">
        <a:spcBef>
          <a:spcPct val="20000"/>
        </a:spcBef>
        <a:buFont typeface="Arial" pitchFamily="2" charset="2"/>
        <a:buChar char="–"/>
        <a:defRPr sz="2800" kern="1200">
          <a:solidFill>
            <a:schemeClr val="tx1"/>
          </a:solidFill>
          <a:latin typeface="나눔고딕"/>
          <a:ea typeface="나눔고딕"/>
          <a:cs typeface="+mn-cs"/>
        </a:defRPr>
      </a:lvl2pPr>
      <a:lvl3pPr marL="1143000" indent="-228600" algn="l" defTabSz="914400" latinLnBrk="1">
        <a:spcBef>
          <a:spcPct val="20000"/>
        </a:spcBef>
        <a:buFont typeface="Arial" pitchFamily="2" charset="2"/>
        <a:buChar char="•"/>
        <a:defRPr sz="2400" kern="1200">
          <a:solidFill>
            <a:schemeClr val="tx1"/>
          </a:solidFill>
          <a:latin typeface="나눔고딕"/>
          <a:ea typeface="나눔고딕"/>
          <a:cs typeface="+mn-cs"/>
        </a:defRPr>
      </a:lvl3pPr>
      <a:lvl4pPr marL="1600200" indent="-228600" algn="l" defTabSz="914400" latinLnBrk="1">
        <a:spcBef>
          <a:spcPct val="20000"/>
        </a:spcBef>
        <a:buFont typeface="Arial" pitchFamily="2" charset="2"/>
        <a:buChar char="–"/>
        <a:defRPr sz="2000" kern="1200">
          <a:solidFill>
            <a:schemeClr val="tx1"/>
          </a:solidFill>
          <a:latin typeface="나눔고딕"/>
          <a:ea typeface="나눔고딕"/>
          <a:cs typeface="+mn-cs"/>
        </a:defRPr>
      </a:lvl4pPr>
      <a:lvl5pPr marL="2057400" indent="-228600" algn="l" defTabSz="914400" latinLnBrk="1">
        <a:spcBef>
          <a:spcPct val="20000"/>
        </a:spcBef>
        <a:buFont typeface="Arial" pitchFamily="2" charset="2"/>
        <a:buChar char="»"/>
        <a:defRPr sz="2000" kern="1200">
          <a:solidFill>
            <a:schemeClr val="tx1"/>
          </a:solidFill>
          <a:latin typeface="나눔고딕"/>
          <a:ea typeface="나눔고딕"/>
          <a:cs typeface="+mn-cs"/>
        </a:defRPr>
      </a:lvl5pPr>
      <a:lvl6pPr marL="25146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0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0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hangeul.naver.com/font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_shape1"/>
          <p:cNvSpPr>
            <a:spLocks noGrp="1"/>
          </p:cNvSpPr>
          <p:nvPr>
            <p:ph type="ctrTitle"/>
          </p:nvPr>
        </p:nvSpPr>
        <p:spPr>
          <a:xfrm>
            <a:off x="337419" y="247026"/>
            <a:ext cx="7772400" cy="1969017"/>
          </a:xfrm>
          <a:prstGeom prst="rect">
            <a:avLst/>
          </a:prstGeom>
        </p:spPr>
        <p:txBody>
          <a:bodyPr lIns="91440" tIns="45720" rIns="91440" bIns="45720" anchor="t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마포구 </a:t>
            </a:r>
            <a:r>
              <a:rPr lang="en-US" altLang="ko-KR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vs </a:t>
            </a:r>
            <a:r>
              <a:rPr lang="ko-KR" altLang="en-US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여의도</a:t>
            </a:r>
            <a:br>
              <a:rPr lang="en-US" altLang="ko-KR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</a:br>
            <a:r>
              <a:rPr lang="en-US" altLang="ko-KR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Trend </a:t>
            </a:r>
            <a:r>
              <a:rPr lang="ko-KR" altLang="en-US" sz="5400" b="1" kern="1200" spc="-250" dirty="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비교 분석</a:t>
            </a:r>
            <a:endParaRPr sz="5400" b="1" kern="1200" spc="-2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4" name="slide1_shape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2160240" cy="1752600"/>
          </a:xfrm>
          <a:prstGeom prst="rect">
            <a:avLst/>
          </a:prstGeom>
          <a:ln>
            <a:noFill/>
          </a:ln>
        </p:spPr>
        <p:txBody>
          <a:bodyPr lIns="91440" tIns="45720" rIns="91440" bIns="45720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latinLnBrk="1">
              <a:lnSpc>
                <a:spcPct val="150000"/>
              </a:lnSpc>
              <a:spcBef>
                <a:spcPct val="20000"/>
              </a:spcBef>
              <a:buNone/>
            </a:pPr>
            <a:r>
              <a:rPr lang="en-US" altLang="ko-KR" sz="1200" b="1" kern="12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rPr>
              <a:t>2020.04</a:t>
            </a:r>
          </a:p>
          <a:p>
            <a:pPr marL="0" lvl="0" indent="0" algn="l" defTabSz="914400" latinLnBrk="1">
              <a:lnSpc>
                <a:spcPct val="150000"/>
              </a:lnSpc>
              <a:spcBef>
                <a:spcPct val="20000"/>
              </a:spcBef>
              <a:buNone/>
            </a:pPr>
            <a:r>
              <a:rPr lang="ko-KR" altLang="en-US" sz="1200" b="1" kern="12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rPr>
              <a:t>김도환</a:t>
            </a:r>
            <a:endParaRPr sz="1200" b="1" kern="1200" spc="-50" dirty="0">
              <a:solidFill>
                <a:schemeClr val="tx1">
                  <a:lumMod val="75000"/>
                  <a:lumOff val="2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5" name="slide1_shape3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lide1_shape5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lide1_shape6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lide1_shape7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8155394-4BFF-4315-B7C0-814CEDD2A6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" t="9350" r="16138" b="2750"/>
          <a:stretch/>
        </p:blipFill>
        <p:spPr>
          <a:xfrm>
            <a:off x="4499991" y="1843891"/>
            <a:ext cx="4361595" cy="2505762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322D1144-9A33-4AC3-8D67-2206F5664D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" t="8705" r="13182"/>
          <a:stretch/>
        </p:blipFill>
        <p:spPr>
          <a:xfrm>
            <a:off x="1076" y="1842184"/>
            <a:ext cx="4570924" cy="2503603"/>
          </a:xfrm>
          <a:prstGeom prst="rect">
            <a:avLst/>
          </a:prstGeom>
        </p:spPr>
      </p:pic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연령대별 데이터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여의도동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10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DC7D8B-8209-4F23-B20F-20ACCB97F496}"/>
              </a:ext>
            </a:extLst>
          </p:cNvPr>
          <p:cNvSpPr txBox="1"/>
          <p:nvPr/>
        </p:nvSpPr>
        <p:spPr>
          <a:xfrm>
            <a:off x="1240487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마포구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6763A1-B4AD-43B1-A2E4-7877F8CC704D}"/>
              </a:ext>
            </a:extLst>
          </p:cNvPr>
          <p:cNvSpPr txBox="1"/>
          <p:nvPr/>
        </p:nvSpPr>
        <p:spPr>
          <a:xfrm>
            <a:off x="323528" y="4655817"/>
            <a:ext cx="93197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VIEWPOINT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여의도와 달리</a:t>
            </a:r>
            <a:r>
              <a:rPr lang="en-US" altLang="ko-KR" sz="1400" dirty="0"/>
              <a:t>, </a:t>
            </a:r>
            <a:r>
              <a:rPr lang="ko-KR" altLang="en-US" sz="1400" dirty="0"/>
              <a:t>퇴근 시간인 </a:t>
            </a:r>
            <a:r>
              <a:rPr lang="en-US" altLang="ko-KR" sz="1400" dirty="0"/>
              <a:t>17~18</a:t>
            </a:r>
            <a:r>
              <a:rPr lang="ko-KR" altLang="en-US" sz="1400" dirty="0"/>
              <a:t>시를 넘어서도 마포구에 인구가 유입된다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여의도에선 관찰할 수 없던</a:t>
            </a:r>
            <a:r>
              <a:rPr lang="en-US" altLang="ko-KR" sz="1400" dirty="0"/>
              <a:t> 10</a:t>
            </a:r>
            <a:r>
              <a:rPr lang="ko-KR" altLang="en-US" sz="1400" dirty="0"/>
              <a:t>대</a:t>
            </a:r>
            <a:r>
              <a:rPr lang="en-US" altLang="ko-KR" sz="1400" dirty="0"/>
              <a:t>(</a:t>
            </a:r>
            <a:r>
              <a:rPr lang="ko-KR" altLang="en-US" sz="1400" dirty="0"/>
              <a:t>주로 여성</a:t>
            </a:r>
            <a:r>
              <a:rPr lang="en-US" altLang="ko-KR" sz="1400" dirty="0"/>
              <a:t>)</a:t>
            </a:r>
            <a:r>
              <a:rPr lang="ko-KR" altLang="en-US" sz="1400" dirty="0"/>
              <a:t> 인구가</a:t>
            </a:r>
            <a:r>
              <a:rPr lang="en-US" altLang="ko-KR" sz="1400" dirty="0"/>
              <a:t>,</a:t>
            </a:r>
            <a:r>
              <a:rPr lang="ko-KR" altLang="en-US" sz="1400" dirty="0"/>
              <a:t> </a:t>
            </a:r>
            <a:r>
              <a:rPr lang="en-US" altLang="ko-KR" sz="1400" dirty="0"/>
              <a:t>16</a:t>
            </a:r>
            <a:r>
              <a:rPr lang="ko-KR" altLang="en-US" sz="1400" dirty="0"/>
              <a:t>시</a:t>
            </a:r>
            <a:r>
              <a:rPr lang="en-US" altLang="ko-KR" sz="1400" dirty="0"/>
              <a:t>~20</a:t>
            </a:r>
            <a:r>
              <a:rPr lang="ko-KR" altLang="en-US" sz="1400" dirty="0"/>
              <a:t>시 사이에 관찰 가능하다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20</a:t>
            </a:r>
            <a:r>
              <a:rPr lang="ko-KR" altLang="en-US" sz="1400" dirty="0"/>
              <a:t>대의 경우 자정까지 마포구에 머무르는 인구가 많다 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21</a:t>
            </a:r>
            <a:r>
              <a:rPr lang="ko-KR" altLang="en-US" sz="1400" dirty="0"/>
              <a:t>시를 전후로 여성의 비율이 낮아지는 것으로 보아</a:t>
            </a:r>
            <a:r>
              <a:rPr lang="en-US" altLang="ko-KR" sz="1400" dirty="0"/>
              <a:t>, 20</a:t>
            </a:r>
            <a:r>
              <a:rPr lang="ko-KR" altLang="en-US" sz="1400" dirty="0"/>
              <a:t>대 여성은 </a:t>
            </a:r>
            <a:r>
              <a:rPr lang="en-US" altLang="ko-KR" sz="1400" dirty="0"/>
              <a:t>21</a:t>
            </a:r>
            <a:r>
              <a:rPr lang="ko-KR" altLang="en-US" sz="1400" dirty="0"/>
              <a:t>시 전에 귀가한다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b="1" dirty="0"/>
          </a:p>
          <a:p>
            <a:r>
              <a:rPr lang="en-US" altLang="ko-KR" sz="1400" b="1" dirty="0"/>
              <a:t>THINK POINT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C373366-41A4-4406-A4E7-1DF2F75207E2}"/>
                  </a:ext>
                </a:extLst>
              </p:cNvPr>
              <p:cNvSpPr txBox="1"/>
              <p:nvPr/>
            </p:nvSpPr>
            <p:spPr>
              <a:xfrm>
                <a:off x="5705339" y="4308899"/>
                <a:ext cx="2478321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빨강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여성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남성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1"/>
                    </a:solidFill>
                  </a:rPr>
                  <a:t>파랑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여성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5"/>
                    </a:solidFill>
                  </a:rPr>
                  <a:t>보라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14:m>
                  <m:oMath xmlns:m="http://schemas.openxmlformats.org/officeDocument/2006/math">
                    <m:r>
                      <a:rPr lang="en-US" altLang="ko-KR" sz="1000" b="0" i="1" smtClean="0">
                        <a:latin typeface="Cambria Math" panose="02040503050406030204" pitchFamily="18" charset="0"/>
                      </a:rPr>
                      <m:t>≅ </m:t>
                    </m:r>
                  </m:oMath>
                </a14:m>
                <a:r>
                  <a:rPr lang="ko-KR" altLang="en-US" sz="1000" dirty="0"/>
                  <a:t>여성 유동 인구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C373366-41A4-4406-A4E7-1DF2F7520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5339" y="4308899"/>
                <a:ext cx="2478321" cy="553998"/>
              </a:xfrm>
              <a:prstGeom prst="rect">
                <a:avLst/>
              </a:prstGeom>
              <a:blipFill>
                <a:blip r:embed="rId5"/>
                <a:stretch>
                  <a:fillRect b="-32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47F50DFF-37EC-482A-8DF5-0BE40F1795EB}"/>
              </a:ext>
            </a:extLst>
          </p:cNvPr>
          <p:cNvCxnSpPr>
            <a:cxnSpLocks/>
          </p:cNvCxnSpPr>
          <p:nvPr/>
        </p:nvCxnSpPr>
        <p:spPr>
          <a:xfrm flipH="1">
            <a:off x="8122844" y="3185449"/>
            <a:ext cx="697628" cy="1400449"/>
          </a:xfrm>
          <a:prstGeom prst="bentConnector3">
            <a:avLst>
              <a:gd name="adj1" fmla="val -291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76BE2AE-EB13-419B-8DBC-9A61196255B4}"/>
              </a:ext>
            </a:extLst>
          </p:cNvPr>
          <p:cNvSpPr txBox="1"/>
          <p:nvPr/>
        </p:nvSpPr>
        <p:spPr>
          <a:xfrm>
            <a:off x="5652120" y="1446443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</a:t>
            </a:r>
            <a:r>
              <a:rPr lang="en-US" altLang="ko-KR" dirty="0"/>
              <a:t>/</a:t>
            </a:r>
            <a:r>
              <a:rPr lang="ko-KR" altLang="en-US" dirty="0" err="1"/>
              <a:t>녀</a:t>
            </a:r>
            <a:r>
              <a:rPr lang="ko-KR" altLang="en-US" dirty="0"/>
              <a:t> 비율에 따른 시각화</a:t>
            </a:r>
          </a:p>
        </p:txBody>
      </p:sp>
      <p:sp>
        <p:nvSpPr>
          <p:cNvPr id="17" name="slide5_shape1">
            <a:extLst>
              <a:ext uri="{FF2B5EF4-FFF2-40B4-BE49-F238E27FC236}">
                <a16:creationId xmlns:a16="http://schemas.microsoft.com/office/drawing/2014/main" id="{E920D285-CA4D-4B40-B471-D943DE655EF2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5692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63E6A1E7-4EBC-46D4-83FE-49BB85A7B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6" t="9321" r="13100"/>
          <a:stretch/>
        </p:blipFill>
        <p:spPr>
          <a:xfrm>
            <a:off x="107504" y="1876305"/>
            <a:ext cx="4612556" cy="2547132"/>
          </a:xfrm>
          <a:prstGeom prst="rect">
            <a:avLst/>
          </a:prstGeom>
        </p:spPr>
      </p:pic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여의도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11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05B887-BA3C-4562-8617-BD7C0BA07A63}"/>
              </a:ext>
            </a:extLst>
          </p:cNvPr>
          <p:cNvSpPr txBox="1"/>
          <p:nvPr/>
        </p:nvSpPr>
        <p:spPr>
          <a:xfrm>
            <a:off x="323528" y="4655817"/>
            <a:ext cx="93197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VIEWPOINT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직장인</a:t>
            </a:r>
            <a:r>
              <a:rPr lang="en-US" altLang="ko-KR" sz="1400" dirty="0"/>
              <a:t>(20~60</a:t>
            </a:r>
            <a:r>
              <a:rPr lang="ko-KR" altLang="en-US" sz="1400" dirty="0"/>
              <a:t>대</a:t>
            </a:r>
            <a:r>
              <a:rPr lang="en-US" altLang="ko-KR" sz="1400" dirty="0"/>
              <a:t>)</a:t>
            </a:r>
            <a:r>
              <a:rPr lang="ko-KR" altLang="en-US" sz="1400" dirty="0"/>
              <a:t> 출퇴근 시간인 </a:t>
            </a:r>
            <a:r>
              <a:rPr lang="en-US" altLang="ko-KR" sz="1400" dirty="0"/>
              <a:t>7</a:t>
            </a:r>
            <a:r>
              <a:rPr lang="ko-KR" altLang="en-US" sz="1400" dirty="0"/>
              <a:t>시</a:t>
            </a:r>
            <a:r>
              <a:rPr lang="en-US" altLang="ko-KR" sz="1400" dirty="0"/>
              <a:t>~19</a:t>
            </a:r>
            <a:r>
              <a:rPr lang="ko-KR" altLang="en-US" sz="1400" dirty="0"/>
              <a:t>를 기준으로 인구가 급격하게 변화한다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17</a:t>
            </a:r>
            <a:r>
              <a:rPr lang="ko-KR" altLang="en-US" sz="1400" dirty="0"/>
              <a:t>시 이후 인구가 빠져나가기 시작해서</a:t>
            </a:r>
            <a:r>
              <a:rPr lang="en-US" altLang="ko-KR" sz="1400" dirty="0"/>
              <a:t>, 21</a:t>
            </a:r>
            <a:r>
              <a:rPr lang="ko-KR" altLang="en-US" sz="1400" dirty="0"/>
              <a:t>시 이후엔 유입 인구가 거의 없다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20</a:t>
            </a:r>
            <a:r>
              <a:rPr lang="ko-KR" altLang="en-US" sz="1400" dirty="0"/>
              <a:t>대 인구에서 여성의 비중이 높으며</a:t>
            </a:r>
            <a:r>
              <a:rPr lang="en-US" altLang="ko-KR" sz="1400" dirty="0"/>
              <a:t>, 30</a:t>
            </a:r>
            <a:r>
              <a:rPr lang="ko-KR" altLang="en-US" sz="1400" dirty="0"/>
              <a:t>대 이상의 경우 남성의 비중이 높다</a:t>
            </a:r>
            <a:r>
              <a:rPr lang="en-US" altLang="ko-KR" sz="1400" dirty="0"/>
              <a:t>.</a:t>
            </a:r>
          </a:p>
          <a:p>
            <a:endParaRPr lang="en-US" altLang="ko-KR" sz="1400" b="1" dirty="0"/>
          </a:p>
          <a:p>
            <a:r>
              <a:rPr lang="en-US" altLang="ko-KR" sz="1400" b="1" dirty="0"/>
              <a:t>THINK POINT</a:t>
            </a:r>
          </a:p>
          <a:p>
            <a:endParaRPr lang="en-US" altLang="ko-KR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A207DC-1A82-4B07-AA92-4276C24CFB75}"/>
              </a:ext>
            </a:extLst>
          </p:cNvPr>
          <p:cNvSpPr txBox="1"/>
          <p:nvPr/>
        </p:nvSpPr>
        <p:spPr>
          <a:xfrm>
            <a:off x="1312495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여의도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769E76-CF4F-4577-947C-7AF46DDD0A19}"/>
              </a:ext>
            </a:extLst>
          </p:cNvPr>
          <p:cNvSpPr txBox="1"/>
          <p:nvPr/>
        </p:nvSpPr>
        <p:spPr>
          <a:xfrm>
            <a:off x="5652120" y="1446443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</a:t>
            </a:r>
            <a:r>
              <a:rPr lang="en-US" altLang="ko-KR" dirty="0"/>
              <a:t>/</a:t>
            </a:r>
            <a:r>
              <a:rPr lang="ko-KR" altLang="en-US" dirty="0" err="1"/>
              <a:t>녀</a:t>
            </a:r>
            <a:r>
              <a:rPr lang="ko-KR" altLang="en-US" dirty="0"/>
              <a:t> 비율에 따른 시각화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0DEC936-FA3F-49BC-A3E9-DAE940324C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6" t="8488" r="15718"/>
          <a:stretch/>
        </p:blipFill>
        <p:spPr>
          <a:xfrm>
            <a:off x="4644008" y="1885167"/>
            <a:ext cx="4238625" cy="253827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BCE30A-861A-440E-9E3D-E974F7440F84}"/>
                  </a:ext>
                </a:extLst>
              </p:cNvPr>
              <p:cNvSpPr txBox="1"/>
              <p:nvPr/>
            </p:nvSpPr>
            <p:spPr>
              <a:xfrm>
                <a:off x="5796136" y="4293096"/>
                <a:ext cx="254273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빨강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여성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남성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1"/>
                    </a:solidFill>
                  </a:rPr>
                  <a:t>파랑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여성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5"/>
                    </a:solidFill>
                  </a:rPr>
                  <a:t>보라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14:m>
                  <m:oMath xmlns:m="http://schemas.openxmlformats.org/officeDocument/2006/math">
                    <m:r>
                      <a:rPr lang="en-US" altLang="ko-KR" sz="1000" b="0" i="1" smtClean="0">
                        <a:latin typeface="Cambria Math" panose="02040503050406030204" pitchFamily="18" charset="0"/>
                      </a:rPr>
                      <m:t>≅ </m:t>
                    </m:r>
                  </m:oMath>
                </a14:m>
                <a:r>
                  <a:rPr lang="ko-KR" altLang="en-US" sz="1000" dirty="0"/>
                  <a:t>여성 유동 인구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BCE30A-861A-440E-9E3D-E974F7440F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4293096"/>
                <a:ext cx="2542732" cy="553998"/>
              </a:xfrm>
              <a:prstGeom prst="rect">
                <a:avLst/>
              </a:prstGeom>
              <a:blipFill>
                <a:blip r:embed="rId4"/>
                <a:stretch>
                  <a:fillRect b="-43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79AF9681-0562-4403-91B8-211E785F5018}"/>
              </a:ext>
            </a:extLst>
          </p:cNvPr>
          <p:cNvCxnSpPr>
            <a:cxnSpLocks/>
          </p:cNvCxnSpPr>
          <p:nvPr/>
        </p:nvCxnSpPr>
        <p:spPr>
          <a:xfrm flipH="1">
            <a:off x="8194852" y="3103901"/>
            <a:ext cx="697628" cy="1400449"/>
          </a:xfrm>
          <a:prstGeom prst="bentConnector3">
            <a:avLst>
              <a:gd name="adj1" fmla="val -184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5_shape1">
            <a:extLst>
              <a:ext uri="{FF2B5EF4-FFF2-40B4-BE49-F238E27FC236}">
                <a16:creationId xmlns:a16="http://schemas.microsoft.com/office/drawing/2014/main" id="{DD1B9CA1-B999-44B8-96E0-0EF2862F4EDD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3382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8155394-4BFF-4315-B7C0-814CEDD2A6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" t="9350" r="16138" b="2750"/>
          <a:stretch/>
        </p:blipFill>
        <p:spPr>
          <a:xfrm>
            <a:off x="4499991" y="1843891"/>
            <a:ext cx="4361595" cy="2505762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322D1144-9A33-4AC3-8D67-2206F5664D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" t="8705" r="13182"/>
          <a:stretch/>
        </p:blipFill>
        <p:spPr>
          <a:xfrm>
            <a:off x="1076" y="1842184"/>
            <a:ext cx="4570924" cy="2503603"/>
          </a:xfrm>
          <a:prstGeom prst="rect">
            <a:avLst/>
          </a:prstGeom>
        </p:spPr>
      </p:pic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마포구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12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DC7D8B-8209-4F23-B20F-20ACCB97F496}"/>
              </a:ext>
            </a:extLst>
          </p:cNvPr>
          <p:cNvSpPr txBox="1"/>
          <p:nvPr/>
        </p:nvSpPr>
        <p:spPr>
          <a:xfrm>
            <a:off x="1240487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마포구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6763A1-B4AD-43B1-A2E4-7877F8CC704D}"/>
              </a:ext>
            </a:extLst>
          </p:cNvPr>
          <p:cNvSpPr txBox="1"/>
          <p:nvPr/>
        </p:nvSpPr>
        <p:spPr>
          <a:xfrm>
            <a:off x="323528" y="4655817"/>
            <a:ext cx="93197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VIEWPOINT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여의도와 달리</a:t>
            </a:r>
            <a:r>
              <a:rPr lang="en-US" altLang="ko-KR" sz="1400" dirty="0"/>
              <a:t>, </a:t>
            </a:r>
            <a:r>
              <a:rPr lang="ko-KR" altLang="en-US" sz="1400" dirty="0"/>
              <a:t>퇴근 시간인 </a:t>
            </a:r>
            <a:r>
              <a:rPr lang="en-US" altLang="ko-KR" sz="1400" dirty="0"/>
              <a:t>17~18</a:t>
            </a:r>
            <a:r>
              <a:rPr lang="ko-KR" altLang="en-US" sz="1400" dirty="0"/>
              <a:t>시를 넘어서도 마포구에 인구가 유입된다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여의도에선 관찰할 수 없던</a:t>
            </a:r>
            <a:r>
              <a:rPr lang="en-US" altLang="ko-KR" sz="1400" dirty="0"/>
              <a:t> 10</a:t>
            </a:r>
            <a:r>
              <a:rPr lang="ko-KR" altLang="en-US" sz="1400" dirty="0"/>
              <a:t>대</a:t>
            </a:r>
            <a:r>
              <a:rPr lang="en-US" altLang="ko-KR" sz="1400" dirty="0"/>
              <a:t>(</a:t>
            </a:r>
            <a:r>
              <a:rPr lang="ko-KR" altLang="en-US" sz="1400" dirty="0"/>
              <a:t>주로 여성</a:t>
            </a:r>
            <a:r>
              <a:rPr lang="en-US" altLang="ko-KR" sz="1400" dirty="0"/>
              <a:t>)</a:t>
            </a:r>
            <a:r>
              <a:rPr lang="ko-KR" altLang="en-US" sz="1400" dirty="0"/>
              <a:t> 인구가</a:t>
            </a:r>
            <a:r>
              <a:rPr lang="en-US" altLang="ko-KR" sz="1400" dirty="0"/>
              <a:t>,</a:t>
            </a:r>
            <a:r>
              <a:rPr lang="ko-KR" altLang="en-US" sz="1400" dirty="0"/>
              <a:t> </a:t>
            </a:r>
            <a:r>
              <a:rPr lang="en-US" altLang="ko-KR" sz="1400" dirty="0"/>
              <a:t>16</a:t>
            </a:r>
            <a:r>
              <a:rPr lang="ko-KR" altLang="en-US" sz="1400" dirty="0"/>
              <a:t>시</a:t>
            </a:r>
            <a:r>
              <a:rPr lang="en-US" altLang="ko-KR" sz="1400" dirty="0"/>
              <a:t>~20</a:t>
            </a:r>
            <a:r>
              <a:rPr lang="ko-KR" altLang="en-US" sz="1400" dirty="0"/>
              <a:t>시 사이에 관찰 가능하다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20</a:t>
            </a:r>
            <a:r>
              <a:rPr lang="ko-KR" altLang="en-US" sz="1400" dirty="0"/>
              <a:t>대의 경우 자정까지 마포구에 머무르는 인구가 많다 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21</a:t>
            </a:r>
            <a:r>
              <a:rPr lang="ko-KR" altLang="en-US" sz="1400" dirty="0"/>
              <a:t>시를 전후로 여성의 비율이 낮아지는 것으로 보아</a:t>
            </a:r>
            <a:r>
              <a:rPr lang="en-US" altLang="ko-KR" sz="1400" dirty="0"/>
              <a:t>, 20</a:t>
            </a:r>
            <a:r>
              <a:rPr lang="ko-KR" altLang="en-US" sz="1400" dirty="0"/>
              <a:t>대 여성은 </a:t>
            </a:r>
            <a:r>
              <a:rPr lang="en-US" altLang="ko-KR" sz="1400" dirty="0"/>
              <a:t>21</a:t>
            </a:r>
            <a:r>
              <a:rPr lang="ko-KR" altLang="en-US" sz="1400" dirty="0"/>
              <a:t>시 전에 귀가한다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b="1" dirty="0"/>
          </a:p>
          <a:p>
            <a:r>
              <a:rPr lang="en-US" altLang="ko-KR" sz="1400" b="1" dirty="0"/>
              <a:t>THINK POINT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C373366-41A4-4406-A4E7-1DF2F75207E2}"/>
                  </a:ext>
                </a:extLst>
              </p:cNvPr>
              <p:cNvSpPr txBox="1"/>
              <p:nvPr/>
            </p:nvSpPr>
            <p:spPr>
              <a:xfrm>
                <a:off x="5705339" y="4308899"/>
                <a:ext cx="2478321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빨강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여성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남성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1"/>
                    </a:solidFill>
                  </a:rPr>
                  <a:t>파랑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여성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5"/>
                    </a:solidFill>
                  </a:rPr>
                  <a:t>보라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14:m>
                  <m:oMath xmlns:m="http://schemas.openxmlformats.org/officeDocument/2006/math">
                    <m:r>
                      <a:rPr lang="en-US" altLang="ko-KR" sz="1000" b="0" i="1" smtClean="0">
                        <a:latin typeface="Cambria Math" panose="02040503050406030204" pitchFamily="18" charset="0"/>
                      </a:rPr>
                      <m:t>≅ </m:t>
                    </m:r>
                  </m:oMath>
                </a14:m>
                <a:r>
                  <a:rPr lang="ko-KR" altLang="en-US" sz="1000" dirty="0"/>
                  <a:t>여성 유동 인구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C373366-41A4-4406-A4E7-1DF2F7520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5339" y="4308899"/>
                <a:ext cx="2478321" cy="553998"/>
              </a:xfrm>
              <a:prstGeom prst="rect">
                <a:avLst/>
              </a:prstGeom>
              <a:blipFill>
                <a:blip r:embed="rId5"/>
                <a:stretch>
                  <a:fillRect b="-32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47F50DFF-37EC-482A-8DF5-0BE40F1795EB}"/>
              </a:ext>
            </a:extLst>
          </p:cNvPr>
          <p:cNvCxnSpPr>
            <a:cxnSpLocks/>
          </p:cNvCxnSpPr>
          <p:nvPr/>
        </p:nvCxnSpPr>
        <p:spPr>
          <a:xfrm flipH="1">
            <a:off x="8122844" y="3185449"/>
            <a:ext cx="697628" cy="1400449"/>
          </a:xfrm>
          <a:prstGeom prst="bentConnector3">
            <a:avLst>
              <a:gd name="adj1" fmla="val -291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76BE2AE-EB13-419B-8DBC-9A61196255B4}"/>
              </a:ext>
            </a:extLst>
          </p:cNvPr>
          <p:cNvSpPr txBox="1"/>
          <p:nvPr/>
        </p:nvSpPr>
        <p:spPr>
          <a:xfrm>
            <a:off x="5652120" y="1446443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</a:t>
            </a:r>
            <a:r>
              <a:rPr lang="en-US" altLang="ko-KR" dirty="0"/>
              <a:t>/</a:t>
            </a:r>
            <a:r>
              <a:rPr lang="ko-KR" altLang="en-US" dirty="0" err="1"/>
              <a:t>녀</a:t>
            </a:r>
            <a:r>
              <a:rPr lang="ko-KR" altLang="en-US" dirty="0"/>
              <a:t> 비율에 따른 시각화</a:t>
            </a:r>
          </a:p>
        </p:txBody>
      </p:sp>
      <p:sp>
        <p:nvSpPr>
          <p:cNvPr id="17" name="slide5_shape1">
            <a:extLst>
              <a:ext uri="{FF2B5EF4-FFF2-40B4-BE49-F238E27FC236}">
                <a16:creationId xmlns:a16="http://schemas.microsoft.com/office/drawing/2014/main" id="{E920D285-CA4D-4B40-B471-D943DE655EF2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5547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>
            <a:extLst>
              <a:ext uri="{FF2B5EF4-FFF2-40B4-BE49-F238E27FC236}">
                <a16:creationId xmlns:a16="http://schemas.microsoft.com/office/drawing/2014/main" id="{98D9BB69-C9F9-4155-BCB8-39472D49E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322" y="3929208"/>
            <a:ext cx="2585392" cy="216000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AB9C8C12-165D-47A3-B0FE-788F909EC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513" y="3930359"/>
            <a:ext cx="2585392" cy="2160000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비교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13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-243590" y="1268760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02AED22-B99B-444B-A987-5F3A26610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184" y="1296699"/>
            <a:ext cx="2585392" cy="216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F85CA6F-1A6D-45E1-B6AD-3B3856D3948B}"/>
              </a:ext>
            </a:extLst>
          </p:cNvPr>
          <p:cNvSpPr txBox="1"/>
          <p:nvPr/>
        </p:nvSpPr>
        <p:spPr>
          <a:xfrm>
            <a:off x="160298" y="1338459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6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EC7318E-FA1F-44CC-A12E-235EC74466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513" y="1297340"/>
            <a:ext cx="2585392" cy="216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26E8DA4-F46B-426F-A0CF-F8B83C531C86}"/>
              </a:ext>
            </a:extLst>
          </p:cNvPr>
          <p:cNvSpPr txBox="1"/>
          <p:nvPr/>
        </p:nvSpPr>
        <p:spPr>
          <a:xfrm>
            <a:off x="3132511" y="1338459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11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F0300E5-949C-44E2-9313-68A65ED219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322" y="1296330"/>
            <a:ext cx="2585392" cy="216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928C6F5-385E-4B5C-B4C4-BA6D837B7C6C}"/>
              </a:ext>
            </a:extLst>
          </p:cNvPr>
          <p:cNvSpPr txBox="1"/>
          <p:nvPr/>
        </p:nvSpPr>
        <p:spPr>
          <a:xfrm>
            <a:off x="6063277" y="1315811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15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A6B589B7-B751-406E-8CCD-41F4FC2C02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298" y="3933296"/>
            <a:ext cx="2585392" cy="2160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54F2C6C-D8A7-48DF-B5F5-0668CCC505C2}"/>
              </a:ext>
            </a:extLst>
          </p:cNvPr>
          <p:cNvSpPr txBox="1"/>
          <p:nvPr/>
        </p:nvSpPr>
        <p:spPr>
          <a:xfrm>
            <a:off x="154219" y="3951767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19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A4AD0B-568B-43C3-AEE2-B0870EEBC4D4}"/>
              </a:ext>
            </a:extLst>
          </p:cNvPr>
          <p:cNvSpPr txBox="1"/>
          <p:nvPr/>
        </p:nvSpPr>
        <p:spPr>
          <a:xfrm>
            <a:off x="3130820" y="3951767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21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530C074-8131-4FC6-8608-51C7B9D08DF4}"/>
              </a:ext>
            </a:extLst>
          </p:cNvPr>
          <p:cNvSpPr txBox="1"/>
          <p:nvPr/>
        </p:nvSpPr>
        <p:spPr>
          <a:xfrm>
            <a:off x="6094629" y="3951767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23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42F11-1A24-4004-A67E-5E6C48A6143D}"/>
              </a:ext>
            </a:extLst>
          </p:cNvPr>
          <p:cNvSpPr txBox="1"/>
          <p:nvPr/>
        </p:nvSpPr>
        <p:spPr>
          <a:xfrm>
            <a:off x="323528" y="3491089"/>
            <a:ext cx="931976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가장 </a:t>
            </a:r>
            <a:r>
              <a:rPr lang="ko-KR" altLang="en-US" sz="1200" dirty="0" err="1"/>
              <a:t>유출입</a:t>
            </a:r>
            <a:r>
              <a:rPr lang="ko-KR" altLang="en-US" sz="1200" dirty="0"/>
              <a:t> 인구 변화가 뚜렷한 서교동과 여의도동을 비교 분석해보았다</a:t>
            </a:r>
            <a:r>
              <a:rPr lang="en-US" altLang="ko-KR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여의도동은 출퇴근 시간을 전후로 인구가 급격히 늘어나고 </a:t>
            </a:r>
            <a:r>
              <a:rPr lang="en-US" altLang="ko-KR" sz="1200" dirty="0"/>
              <a:t>12</a:t>
            </a:r>
            <a:r>
              <a:rPr lang="ko-KR" altLang="en-US" sz="1200" dirty="0"/>
              <a:t>시에 최대치이후 지속적으로 감소한다</a:t>
            </a:r>
            <a:r>
              <a:rPr lang="en-US" altLang="ko-KR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서교동은 </a:t>
            </a:r>
            <a:r>
              <a:rPr lang="en-US" altLang="ko-KR" sz="1200" dirty="0"/>
              <a:t>20</a:t>
            </a:r>
            <a:r>
              <a:rPr lang="ko-KR" altLang="en-US" sz="1200" dirty="0"/>
              <a:t>시까지 인구가 유입되고 </a:t>
            </a:r>
            <a:r>
              <a:rPr lang="en-US" altLang="ko-KR" sz="1200" dirty="0"/>
              <a:t>21</a:t>
            </a:r>
            <a:r>
              <a:rPr lang="ko-KR" altLang="en-US" sz="1200" dirty="0"/>
              <a:t>시 이후로 점차 감소하기 시작한다</a:t>
            </a:r>
            <a:r>
              <a:rPr lang="en-US" altLang="ko-KR" sz="1200" dirty="0"/>
              <a:t>. </a:t>
            </a:r>
            <a:r>
              <a:rPr lang="ko-KR" altLang="en-US" sz="1200" dirty="0"/>
              <a:t>퇴근 시간 이후에 유입되는 </a:t>
            </a:r>
            <a:r>
              <a:rPr lang="en-US" altLang="ko-KR" sz="1200" dirty="0"/>
              <a:t>18</a:t>
            </a:r>
            <a:r>
              <a:rPr lang="ko-KR" altLang="en-US" sz="1200" dirty="0"/>
              <a:t>시 </a:t>
            </a:r>
            <a:r>
              <a:rPr lang="en-US" altLang="ko-KR" sz="1200" dirty="0"/>
              <a:t>~ 20</a:t>
            </a:r>
            <a:r>
              <a:rPr lang="ko-KR" altLang="en-US" sz="1200" dirty="0"/>
              <a:t>시 인구의</a:t>
            </a:r>
            <a:endParaRPr lang="en-US" altLang="ko-KR" sz="1200" dirty="0"/>
          </a:p>
          <a:p>
            <a:r>
              <a:rPr lang="ko-KR" altLang="en-US" sz="1200" dirty="0"/>
              <a:t>경우</a:t>
            </a:r>
            <a:r>
              <a:rPr lang="en-US" altLang="ko-KR" sz="1200" dirty="0"/>
              <a:t>, </a:t>
            </a:r>
            <a:r>
              <a:rPr lang="ko-KR" altLang="en-US" sz="1200"/>
              <a:t>서교동 일대에서 문화생활을 즐길 것으로 추정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19~20</a:t>
            </a:r>
            <a:r>
              <a:rPr lang="ko-KR" altLang="en-US" sz="1200" dirty="0"/>
              <a:t>시 사이 아직 남아있는 여의도동 인구는 야근 혹은 회식을 하는 직장인 일 것이라 추정</a:t>
            </a:r>
            <a:r>
              <a:rPr lang="en-US" altLang="ko-KR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5794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ndicam 2020-04-12 16-22-55-964">
            <a:hlinkClick r:id="" action="ppaction://media"/>
            <a:extLst>
              <a:ext uri="{FF2B5EF4-FFF2-40B4-BE49-F238E27FC236}">
                <a16:creationId xmlns:a16="http://schemas.microsoft.com/office/drawing/2014/main" id="{4189CFC7-27DA-42B8-8F20-1F59F9C99D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0155" y="1772816"/>
            <a:ext cx="7489825" cy="4484687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비교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14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DC7D8B-8209-4F23-B20F-20ACCB97F496}"/>
              </a:ext>
            </a:extLst>
          </p:cNvPr>
          <p:cNvSpPr txBox="1"/>
          <p:nvPr/>
        </p:nvSpPr>
        <p:spPr>
          <a:xfrm>
            <a:off x="3734940" y="1764279"/>
            <a:ext cx="378938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시간별 </a:t>
            </a:r>
            <a:r>
              <a:rPr lang="ko-KR" altLang="en-US" dirty="0" err="1"/>
              <a:t>유출입</a:t>
            </a:r>
            <a:r>
              <a:rPr lang="ko-KR" altLang="en-US" dirty="0"/>
              <a:t> 인구 시각화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C649B9-8075-4B99-8805-9DF1F7878928}"/>
              </a:ext>
            </a:extLst>
          </p:cNvPr>
          <p:cNvSpPr txBox="1"/>
          <p:nvPr/>
        </p:nvSpPr>
        <p:spPr>
          <a:xfrm>
            <a:off x="3679306" y="3933056"/>
            <a:ext cx="604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서교동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80E74A-639D-4204-8C55-E3615A5CAB3E}"/>
              </a:ext>
            </a:extLst>
          </p:cNvPr>
          <p:cNvSpPr txBox="1"/>
          <p:nvPr/>
        </p:nvSpPr>
        <p:spPr>
          <a:xfrm>
            <a:off x="4067944" y="4437112"/>
            <a:ext cx="7920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여의도동</a:t>
            </a:r>
          </a:p>
        </p:txBody>
      </p:sp>
    </p:spTree>
    <p:extLst>
      <p:ext uri="{BB962C8B-B14F-4D97-AF65-F5344CB8AC3E}">
        <p14:creationId xmlns:p14="http://schemas.microsoft.com/office/powerpoint/2010/main" val="927022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ndicam 2020-04-12 16-56-43-667">
            <a:hlinkClick r:id="" action="ppaction://media"/>
            <a:extLst>
              <a:ext uri="{FF2B5EF4-FFF2-40B4-BE49-F238E27FC236}">
                <a16:creationId xmlns:a16="http://schemas.microsoft.com/office/drawing/2014/main" id="{F338F033-C7E4-43B2-A040-6C2344858B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2890" y="1833110"/>
            <a:ext cx="7489825" cy="4484687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비교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15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DC7D8B-8209-4F23-B20F-20ACCB97F496}"/>
              </a:ext>
            </a:extLst>
          </p:cNvPr>
          <p:cNvSpPr txBox="1"/>
          <p:nvPr/>
        </p:nvSpPr>
        <p:spPr>
          <a:xfrm>
            <a:off x="3734940" y="1764279"/>
            <a:ext cx="47254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시간별</a:t>
            </a:r>
            <a:r>
              <a:rPr lang="en-US" altLang="ko-KR" dirty="0"/>
              <a:t>, </a:t>
            </a:r>
            <a:r>
              <a:rPr lang="ko-KR" altLang="en-US" dirty="0"/>
              <a:t>성별 </a:t>
            </a:r>
            <a:r>
              <a:rPr lang="ko-KR" altLang="en-US" dirty="0" err="1"/>
              <a:t>유출입</a:t>
            </a:r>
            <a:r>
              <a:rPr lang="en-US" altLang="ko-KR" dirty="0"/>
              <a:t> </a:t>
            </a:r>
            <a:r>
              <a:rPr lang="ko-KR" altLang="en-US" dirty="0"/>
              <a:t>인구 시각화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4AE59B-23E1-4C21-AB0F-2BCB0D918321}"/>
              </a:ext>
            </a:extLst>
          </p:cNvPr>
          <p:cNvSpPr txBox="1"/>
          <p:nvPr/>
        </p:nvSpPr>
        <p:spPr>
          <a:xfrm>
            <a:off x="4139952" y="2868199"/>
            <a:ext cx="604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</a:rPr>
              <a:t>서교동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3097F-0406-4069-AA4B-51338B2A86EA}"/>
              </a:ext>
            </a:extLst>
          </p:cNvPr>
          <p:cNvSpPr txBox="1"/>
          <p:nvPr/>
        </p:nvSpPr>
        <p:spPr>
          <a:xfrm>
            <a:off x="4576345" y="3728191"/>
            <a:ext cx="7920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</a:rPr>
              <a:t>여의도동</a:t>
            </a:r>
          </a:p>
        </p:txBody>
      </p:sp>
    </p:spTree>
    <p:extLst>
      <p:ext uri="{BB962C8B-B14F-4D97-AF65-F5344CB8AC3E}">
        <p14:creationId xmlns:p14="http://schemas.microsoft.com/office/powerpoint/2010/main" val="39449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284FB91F-D2A2-45FC-84AB-4918A64DF3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45"/>
          <a:stretch/>
        </p:blipFill>
        <p:spPr>
          <a:xfrm>
            <a:off x="107504" y="1598853"/>
            <a:ext cx="4387564" cy="2520000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 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비교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16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05B887-BA3C-4562-8617-BD7C0BA07A63}"/>
              </a:ext>
            </a:extLst>
          </p:cNvPr>
          <p:cNvSpPr txBox="1"/>
          <p:nvPr/>
        </p:nvSpPr>
        <p:spPr>
          <a:xfrm>
            <a:off x="323528" y="4407349"/>
            <a:ext cx="93197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VIEWPOINT</a:t>
            </a:r>
          </a:p>
          <a:p>
            <a:r>
              <a:rPr lang="en-US" altLang="ko-KR" sz="1400" b="1" dirty="0"/>
              <a:t>THINK POINT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2874A2B-390C-4F28-BF49-A21ED666DA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21"/>
          <a:stretch/>
        </p:blipFill>
        <p:spPr>
          <a:xfrm>
            <a:off x="4495068" y="1569548"/>
            <a:ext cx="4469420" cy="252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BA207DC-1A82-4B07-AA92-4276C24CFB75}"/>
              </a:ext>
            </a:extLst>
          </p:cNvPr>
          <p:cNvSpPr txBox="1"/>
          <p:nvPr/>
        </p:nvSpPr>
        <p:spPr>
          <a:xfrm>
            <a:off x="1312495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여의도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DC7D8B-8209-4F23-B20F-20ACCB97F496}"/>
              </a:ext>
            </a:extLst>
          </p:cNvPr>
          <p:cNvSpPr txBox="1"/>
          <p:nvPr/>
        </p:nvSpPr>
        <p:spPr>
          <a:xfrm>
            <a:off x="5700059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마포구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</p:spTree>
    <p:extLst>
      <p:ext uri="{BB962C8B-B14F-4D97-AF65-F5344CB8AC3E}">
        <p14:creationId xmlns:p14="http://schemas.microsoft.com/office/powerpoint/2010/main" val="2172272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777431CB-972B-4668-B29A-BBE88BCE6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06" y="1196752"/>
            <a:ext cx="6480000" cy="3240000"/>
          </a:xfrm>
          <a:prstGeom prst="rect">
            <a:avLst/>
          </a:prstGeom>
        </p:spPr>
      </p:pic>
      <p:sp>
        <p:nvSpPr>
          <p:cNvPr id="3" name="slide5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en-US" altLang="ko-KR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핵심 시간대 분석</a:t>
            </a:r>
            <a:endParaRPr sz="800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17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7" name="slide5_shape3">
            <a:extLst>
              <a:ext uri="{FF2B5EF4-FFF2-40B4-BE49-F238E27FC236}">
                <a16:creationId xmlns:a16="http://schemas.microsoft.com/office/drawing/2014/main" id="{C60D6357-8BCA-4D0C-A934-13CD3FB77FEE}"/>
              </a:ext>
            </a:extLst>
          </p:cNvPr>
          <p:cNvSpPr txBox="1">
            <a:spLocks/>
          </p:cNvSpPr>
          <p:nvPr/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 algn="ctr" defTabSz="914400" latinLnBrk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마포 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–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시간대별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연령별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</a:rPr>
              <a:t>유출입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 인구</a:t>
            </a:r>
          </a:p>
        </p:txBody>
      </p:sp>
    </p:spTree>
    <p:extLst>
      <p:ext uri="{BB962C8B-B14F-4D97-AF65-F5344CB8AC3E}">
        <p14:creationId xmlns:p14="http://schemas.microsoft.com/office/powerpoint/2010/main" val="3193895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6_shape1"/>
          <p:cNvSpPr/>
          <p:nvPr/>
        </p:nvSpPr>
        <p:spPr>
          <a:xfrm>
            <a:off x="259796" y="1631110"/>
            <a:ext cx="1883330" cy="1235916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  <a:endParaRPr sz="1200" b="1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grpSp>
        <p:nvGrpSpPr>
          <p:cNvPr id="4" name="slide6_group1"/>
          <p:cNvGrpSpPr>
            <a:grpSpLocks/>
          </p:cNvGrpSpPr>
          <p:nvPr/>
        </p:nvGrpSpPr>
        <p:grpSpPr>
          <a:xfrm>
            <a:off x="5612717" y="4015800"/>
            <a:ext cx="481957" cy="419223"/>
            <a:chOff x="5612717" y="4015800"/>
            <a:chExt cx="481957" cy="419223"/>
          </a:xfrm>
        </p:grpSpPr>
        <p:cxnSp>
          <p:nvCxnSpPr>
            <p:cNvPr id="5" name="slide6_shape2"/>
            <p:cNvCxnSpPr/>
            <p:nvPr/>
          </p:nvCxnSpPr>
          <p:spPr>
            <a:xfrm>
              <a:off x="5885435" y="4015800"/>
              <a:ext cx="209238" cy="209238"/>
            </a:xfrm>
            <a:prstGeom prst="line">
              <a:avLst/>
            </a:prstGeom>
            <a:ln w="28575" cap="sq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lide6_shape3"/>
            <p:cNvCxnSpPr/>
            <p:nvPr/>
          </p:nvCxnSpPr>
          <p:spPr>
            <a:xfrm flipH="1">
              <a:off x="5885839" y="4226779"/>
              <a:ext cx="208244" cy="208243"/>
            </a:xfrm>
            <a:prstGeom prst="line">
              <a:avLst/>
            </a:prstGeom>
            <a:ln w="28575" cap="sq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lide6_shape4"/>
            <p:cNvCxnSpPr/>
            <p:nvPr/>
          </p:nvCxnSpPr>
          <p:spPr>
            <a:xfrm rot="10800000">
              <a:off x="5612716" y="4225849"/>
              <a:ext cx="478079" cy="0"/>
            </a:xfrm>
            <a:prstGeom prst="line">
              <a:avLst/>
            </a:prstGeom>
            <a:ln w="28575" cap="flat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slide6_group2"/>
          <p:cNvGrpSpPr>
            <a:grpSpLocks/>
          </p:cNvGrpSpPr>
          <p:nvPr/>
        </p:nvGrpSpPr>
        <p:grpSpPr>
          <a:xfrm>
            <a:off x="3026742" y="4056164"/>
            <a:ext cx="338494" cy="338494"/>
            <a:chOff x="3026742" y="4056164"/>
            <a:chExt cx="338494" cy="338494"/>
          </a:xfrm>
        </p:grpSpPr>
        <p:cxnSp>
          <p:nvCxnSpPr>
            <p:cNvPr id="9" name="slide6_shape5"/>
            <p:cNvCxnSpPr/>
            <p:nvPr/>
          </p:nvCxnSpPr>
          <p:spPr>
            <a:xfrm flipH="1">
              <a:off x="3026742" y="4225411"/>
              <a:ext cx="338494" cy="0"/>
            </a:xfrm>
            <a:prstGeom prst="line">
              <a:avLst/>
            </a:prstGeom>
            <a:ln w="28575" cap="flat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lide6_shape6"/>
            <p:cNvCxnSpPr/>
            <p:nvPr/>
          </p:nvCxnSpPr>
          <p:spPr>
            <a:xfrm rot="5400000" flipH="1">
              <a:off x="3026742" y="4225411"/>
              <a:ext cx="338494" cy="0"/>
            </a:xfrm>
            <a:prstGeom prst="line">
              <a:avLst/>
            </a:prstGeom>
            <a:ln w="28575" cap="flat">
              <a:solidFill>
                <a:schemeClr val="tx2">
                  <a:lumMod val="90000"/>
                  <a:lumOff val="10000"/>
                </a:schemeClr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slide6_shape7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2.1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도형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12" name="slide6_shape8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6_shape9"/>
          <p:cNvSpPr/>
          <p:nvPr/>
        </p:nvSpPr>
        <p:spPr>
          <a:xfrm>
            <a:off x="3471850" y="3208285"/>
            <a:ext cx="2034253" cy="2034253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80000">
                <a:schemeClr val="bg1">
                  <a:lumMod val="65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800" b="1" kern="120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기존고객</a:t>
            </a:r>
            <a:endParaRPr sz="1800" b="1" kern="120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  <a:p>
            <a:pPr marL="0" algn="ctr" defTabSz="914400" latinLnBrk="1"/>
            <a:r>
              <a:rPr lang="ko-KR" altLang="en-US" sz="1700" b="1" kern="120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로열티강화</a:t>
            </a:r>
          </a:p>
        </p:txBody>
      </p:sp>
      <p:sp>
        <p:nvSpPr>
          <p:cNvPr id="14" name="slide6_shape10"/>
          <p:cNvSpPr/>
          <p:nvPr/>
        </p:nvSpPr>
        <p:spPr>
          <a:xfrm>
            <a:off x="885875" y="3208285"/>
            <a:ext cx="2034253" cy="2034253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80000">
                <a:schemeClr val="bg1">
                  <a:lumMod val="65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8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신규고객</a:t>
            </a:r>
            <a:r>
              <a:rPr lang="en-US" altLang="en-US" sz="18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 </a:t>
            </a:r>
            <a:endParaRPr sz="1800" b="1" kern="1200" spc="-50">
              <a:solidFill>
                <a:schemeClr val="tx1"/>
              </a:solidFill>
              <a:latin typeface="나눔고딕"/>
              <a:ea typeface="나눔고딕"/>
              <a:cs typeface="+mn-cs"/>
            </a:endParaRPr>
          </a:p>
          <a:p>
            <a:pPr marL="0" algn="ctr" defTabSz="914400" latinLnBrk="1"/>
            <a:r>
              <a:rPr lang="ko-KR" altLang="en-US" sz="18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유치</a:t>
            </a:r>
          </a:p>
        </p:txBody>
      </p:sp>
      <p:sp>
        <p:nvSpPr>
          <p:cNvPr id="15" name="slide6_shape11"/>
          <p:cNvSpPr/>
          <p:nvPr/>
        </p:nvSpPr>
        <p:spPr>
          <a:xfrm>
            <a:off x="6220339" y="3208285"/>
            <a:ext cx="2034253" cy="2034253"/>
          </a:xfrm>
          <a:prstGeom prst="ellipse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800" b="1" kern="1200" spc="-12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시장점유율</a:t>
            </a:r>
            <a:endParaRPr sz="1800" b="1" kern="1200" spc="-12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  <a:p>
            <a:pPr marL="0" algn="ctr" defTabSz="914400" latinLnBrk="1"/>
            <a:r>
              <a:rPr lang="en-US" altLang="ko-KR" sz="1800" b="1" kern="1200" spc="-12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40% </a:t>
            </a:r>
            <a:r>
              <a:rPr lang="ko-KR" altLang="en-US" sz="1800" b="1" kern="1200" spc="-12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달성</a:t>
            </a:r>
          </a:p>
        </p:txBody>
      </p:sp>
      <p:sp>
        <p:nvSpPr>
          <p:cNvPr id="17" name="slide6_shape12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안에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넣을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경우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</a:p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상하좌우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중앙정렬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권장합니다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8" name="slide6_shape13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18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9" name="slide6_shape14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도형</a:t>
            </a:r>
            <a:endParaRPr sz="4000" b="1" kern="1200" spc="-15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7_shape1"/>
          <p:cNvSpPr/>
          <p:nvPr/>
        </p:nvSpPr>
        <p:spPr>
          <a:xfrm>
            <a:off x="263455" y="188690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2.2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도형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7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7_shape3"/>
          <p:cNvSpPr/>
          <p:nvPr/>
        </p:nvSpPr>
        <p:spPr>
          <a:xfrm>
            <a:off x="259796" y="1631109"/>
            <a:ext cx="2035729" cy="86444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  <a:endParaRPr sz="1200" b="1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6" name="slide7_shape4"/>
          <p:cNvSpPr/>
          <p:nvPr/>
        </p:nvSpPr>
        <p:spPr>
          <a:xfrm>
            <a:off x="400050" y="3019426"/>
            <a:ext cx="1467296" cy="1361400"/>
          </a:xfrm>
          <a:prstGeom prst="rect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신규고객</a:t>
            </a:r>
            <a:r>
              <a:rPr lang="en-US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유치</a:t>
            </a:r>
          </a:p>
        </p:txBody>
      </p:sp>
      <p:sp>
        <p:nvSpPr>
          <p:cNvPr id="7" name="slide7_shape5"/>
          <p:cNvSpPr/>
          <p:nvPr/>
        </p:nvSpPr>
        <p:spPr>
          <a:xfrm>
            <a:off x="1924050" y="3019426"/>
            <a:ext cx="2613855" cy="13614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매장디스플레이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강화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  <a:tabLst>
                <a:tab pos="1162050" algn="l"/>
              </a:tabLst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할인쿠폰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발급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  <a:tabLst>
                <a:tab pos="1162050" algn="l"/>
              </a:tabLst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디스플레이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강화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등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  </a:t>
            </a:r>
          </a:p>
        </p:txBody>
      </p:sp>
      <p:sp>
        <p:nvSpPr>
          <p:cNvPr id="8" name="slide7_shape6"/>
          <p:cNvSpPr/>
          <p:nvPr/>
        </p:nvSpPr>
        <p:spPr>
          <a:xfrm>
            <a:off x="400050" y="4458376"/>
            <a:ext cx="1467296" cy="1361400"/>
          </a:xfrm>
          <a:prstGeom prst="rect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lvl="0" algn="ctr" defTabSz="914400" latinLnBrk="1"/>
            <a:r>
              <a:rPr lang="ko-KR" altLang="en-US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기존고객</a:t>
            </a:r>
            <a:endParaRPr sz="1400" b="1" kern="1200" spc="-5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  <a:p>
            <a:pPr marL="0" lvl="0" algn="ctr" defTabSz="914400" latinLnBrk="1"/>
            <a:r>
              <a:rPr lang="ko-KR" altLang="en-US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로열티강화</a:t>
            </a:r>
            <a:endParaRPr sz="1400" b="1" kern="1200" spc="-5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9" name="slide7_shape7"/>
          <p:cNvSpPr/>
          <p:nvPr/>
        </p:nvSpPr>
        <p:spPr>
          <a:xfrm>
            <a:off x="1924050" y="4458376"/>
            <a:ext cx="2613855" cy="13614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북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발송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분기별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초청행사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진행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북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배치</a:t>
            </a:r>
          </a:p>
        </p:txBody>
      </p:sp>
      <p:sp>
        <p:nvSpPr>
          <p:cNvPr id="10" name="slide7_shape8"/>
          <p:cNvSpPr/>
          <p:nvPr/>
        </p:nvSpPr>
        <p:spPr>
          <a:xfrm>
            <a:off x="4587045" y="3019426"/>
            <a:ext cx="1467296" cy="1361400"/>
          </a:xfrm>
          <a:prstGeom prst="rect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r>
              <a:rPr lang="ko-KR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신규고객</a:t>
            </a:r>
            <a:r>
              <a:rPr lang="en-US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400" b="1" kern="1200" spc="-50">
                <a:solidFill>
                  <a:schemeClr val="lt1"/>
                </a:solidFill>
                <a:latin typeface="나눔고딕"/>
                <a:ea typeface="나눔고딕"/>
                <a:cs typeface="+mn-cs"/>
              </a:rPr>
              <a:t>유치</a:t>
            </a:r>
          </a:p>
        </p:txBody>
      </p:sp>
      <p:sp>
        <p:nvSpPr>
          <p:cNvPr id="11" name="slide7_shape9"/>
          <p:cNvSpPr/>
          <p:nvPr/>
        </p:nvSpPr>
        <p:spPr>
          <a:xfrm>
            <a:off x="6111045" y="3019426"/>
            <a:ext cx="2613855" cy="13614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매장디스플레이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강화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  <a:tabLst>
                <a:tab pos="1162050" algn="l"/>
              </a:tabLst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할인쿠폰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발급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  <a:tabLst>
                <a:tab pos="1162050" algn="l"/>
              </a:tabLst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매장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디스플레이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강화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등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  </a:t>
            </a:r>
          </a:p>
        </p:txBody>
      </p:sp>
      <p:sp>
        <p:nvSpPr>
          <p:cNvPr id="12" name="slide7_shape10"/>
          <p:cNvSpPr/>
          <p:nvPr/>
        </p:nvSpPr>
        <p:spPr>
          <a:xfrm>
            <a:off x="4587045" y="4458376"/>
            <a:ext cx="1467296" cy="1361400"/>
          </a:xfrm>
          <a:prstGeom prst="rect">
            <a:avLst/>
          </a:prstGeom>
          <a:gradFill rotWithShape="1">
            <a:gsLst>
              <a:gs pos="0">
                <a:schemeClr val="accent4">
                  <a:shade val="51000"/>
                  <a:satMod val="130000"/>
                </a:schemeClr>
              </a:gs>
              <a:gs pos="8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4000"/>
                  <a:satMod val="135000"/>
                </a:schemeClr>
              </a:gs>
            </a:gsLst>
            <a:lin ang="16200000" scaled="1"/>
            <a:tileRect/>
          </a:gradFill>
          <a:ln w="9525" cap="flat">
            <a:solidFill>
              <a:schemeClr val="accent4">
                <a:shade val="95000"/>
                <a:satMod val="105000"/>
              </a:schemeClr>
            </a:solidFill>
            <a:prstDash val="soli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0" lvl="0" algn="ctr" defTabSz="914400" latinLnBrk="1"/>
            <a:r>
              <a:rPr lang="ko-KR" altLang="en-US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기존고객</a:t>
            </a:r>
            <a:endParaRPr sz="1400" b="1" kern="1200" spc="-5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  <a:p>
            <a:pPr marL="0" lvl="0" algn="ctr" defTabSz="914400" latinLnBrk="1"/>
            <a:r>
              <a:rPr lang="ko-KR" altLang="en-US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로열티강화</a:t>
            </a:r>
            <a:endParaRPr sz="1400" b="1" kern="1200" spc="-5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3" name="slide7_shape11"/>
          <p:cNvSpPr/>
          <p:nvPr/>
        </p:nvSpPr>
        <p:spPr>
          <a:xfrm>
            <a:off x="6111045" y="4458376"/>
            <a:ext cx="2613855" cy="13614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쿠폰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북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발송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</a:p>
          <a:p>
            <a:pPr marL="542925" lvl="0" indent="-276225" algn="l" defTabSz="914400" latinLnBrk="1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분기별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초청행사</a:t>
            </a:r>
            <a:r>
              <a:rPr lang="en-US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 spc="-50">
                <a:solidFill>
                  <a:schemeClr val="tx2">
                    <a:lumMod val="90000"/>
                    <a:lumOff val="10000"/>
                  </a:schemeClr>
                </a:solidFill>
                <a:latin typeface="나눔고딕"/>
                <a:ea typeface="나눔고딕"/>
                <a:cs typeface="+mn-cs"/>
              </a:rPr>
              <a:t>진행</a:t>
            </a:r>
          </a:p>
        </p:txBody>
      </p:sp>
      <p:sp>
        <p:nvSpPr>
          <p:cNvPr id="15" name="slide7_shape12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또는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SmartArt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</a:p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도형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및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다이어그램을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6" name="slide7_shape13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19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7" name="slide7_shape14"/>
          <p:cNvSpPr>
            <a:spLocks noGrp="1"/>
          </p:cNvSpPr>
          <p:nvPr>
            <p:ph type="title"/>
          </p:nvPr>
        </p:nvSpPr>
        <p:spPr>
          <a:xfrm>
            <a:off x="257174" y="533399"/>
            <a:ext cx="8372475" cy="912813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도형</a:t>
            </a:r>
            <a:endParaRPr sz="4000" b="1" kern="1200" spc="-15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2_shape1"/>
          <p:cNvSpPr/>
          <p:nvPr/>
        </p:nvSpPr>
        <p:spPr>
          <a:xfrm>
            <a:off x="255952" y="1765785"/>
            <a:ext cx="5173304" cy="4714908"/>
          </a:xfrm>
          <a:prstGeom prst="rect">
            <a:avLst/>
          </a:prstGeom>
        </p:spPr>
        <p:txBody>
          <a:bodyPr lIns="91440" tIns="45720" rIns="91440" bIns="45720"/>
          <a:lstStyle/>
          <a:p>
            <a:pPr marL="333375" indent="-333375">
              <a:lnSpc>
                <a:spcPct val="175000"/>
              </a:lnSpc>
              <a:buFont typeface="+mj-lt" pitchFamily="2" charset="2"/>
              <a:buAutoNum type="arabicPeriod"/>
            </a:pPr>
            <a:r>
              <a:rPr lang="ko-KR" altLang="en-US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ko-KR" altLang="en-US" sz="1600" b="1" kern="1200" spc="-50" dirty="0">
              <a:solidFill>
                <a:schemeClr val="tx1">
                  <a:lumMod val="75000"/>
                  <a:lumOff val="25000"/>
                </a:schemeClr>
              </a:solidFill>
              <a:latin typeface="나눔고딕"/>
              <a:ea typeface="나눔고딕"/>
              <a:cs typeface="+mn-cs"/>
            </a:endParaRPr>
          </a:p>
          <a:p>
            <a:pPr marL="800100" lvl="1" indent="-342900">
              <a:lnSpc>
                <a:spcPct val="175000"/>
              </a:lnSpc>
              <a:buFont typeface="+mj-lt"/>
              <a:buAutoNum type="arabicParenR"/>
            </a:pPr>
            <a:r>
              <a:rPr lang="ko-KR" altLang="en-US" sz="1600" b="1" spc="-150" dirty="0">
                <a:solidFill>
                  <a:schemeClr val="accent4">
                    <a:lumMod val="50000"/>
                  </a:schemeClr>
                </a:solidFill>
              </a:rPr>
              <a:t>지역별</a:t>
            </a:r>
            <a:r>
              <a:rPr lang="en-US" altLang="ko-KR" sz="1600" b="1" spc="-150" dirty="0">
                <a:solidFill>
                  <a:schemeClr val="accent4">
                    <a:lumMod val="50000"/>
                  </a:schemeClr>
                </a:solidFill>
              </a:rPr>
              <a:t>/</a:t>
            </a:r>
            <a:r>
              <a:rPr lang="ko-KR" altLang="en-US" sz="1600" b="1" spc="-150" dirty="0">
                <a:solidFill>
                  <a:schemeClr val="accent4">
                    <a:lumMod val="50000"/>
                  </a:schemeClr>
                </a:solidFill>
              </a:rPr>
              <a:t>시간별 데이터 분석</a:t>
            </a:r>
            <a:endParaRPr lang="en-US" altLang="ko-KR" sz="16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75000"/>
              </a:lnSpc>
              <a:buFont typeface="+mj-lt"/>
              <a:buAutoNum type="arabicParenR"/>
            </a:pPr>
            <a:r>
              <a:rPr lang="ko-KR" altLang="en-US" sz="1600" b="1" spc="-150" dirty="0">
                <a:solidFill>
                  <a:schemeClr val="accent4">
                    <a:lumMod val="50000"/>
                  </a:schemeClr>
                </a:solidFill>
              </a:rPr>
              <a:t>연령별 데이터 분석</a:t>
            </a:r>
            <a:endParaRPr lang="en-US" altLang="ko-KR" sz="16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75000"/>
              </a:lnSpc>
              <a:buFont typeface="+mj-lt"/>
              <a:buAutoNum type="arabicParenR"/>
            </a:pPr>
            <a:r>
              <a:rPr lang="ko-KR" altLang="en-US" sz="1600" b="1" spc="-150" dirty="0">
                <a:solidFill>
                  <a:schemeClr val="accent4">
                    <a:lumMod val="50000"/>
                  </a:schemeClr>
                </a:solidFill>
              </a:rPr>
              <a:t>성별 데이터 분석</a:t>
            </a:r>
            <a:endParaRPr lang="en-US" altLang="ko-KR" sz="16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pPr marL="333375" indent="-333375">
              <a:lnSpc>
                <a:spcPct val="175000"/>
              </a:lnSpc>
              <a:buFont typeface="+mj-lt" pitchFamily="2" charset="2"/>
              <a:buAutoNum type="arabicPeriod"/>
            </a:pPr>
            <a:r>
              <a:rPr lang="ko-KR" altLang="en-US" sz="1600" b="1" spc="-150" dirty="0">
                <a:solidFill>
                  <a:schemeClr val="accent4">
                    <a:lumMod val="50000"/>
                  </a:schemeClr>
                </a:solidFill>
              </a:rPr>
              <a:t>트랜드를 이끄는 주체 분석</a:t>
            </a:r>
            <a:endParaRPr lang="en-US" altLang="ko-KR" sz="1600" b="1" kern="1200" spc="-50" dirty="0">
              <a:solidFill>
                <a:schemeClr val="tx1">
                  <a:lumMod val="75000"/>
                  <a:lumOff val="25000"/>
                </a:schemeClr>
              </a:solidFill>
              <a:latin typeface="나눔고딕"/>
              <a:ea typeface="나눔고딕"/>
              <a:cs typeface="+mn-cs"/>
            </a:endParaRPr>
          </a:p>
          <a:p>
            <a:pPr marL="333375" indent="-333375">
              <a:lnSpc>
                <a:spcPct val="175000"/>
              </a:lnSpc>
              <a:buFont typeface="+mj-lt" pitchFamily="2" charset="2"/>
              <a:buAutoNum type="arabicPeriod"/>
            </a:pPr>
            <a:r>
              <a:rPr lang="ko-KR" altLang="en-US" sz="1600" b="1" kern="12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rPr>
              <a:t>트랜드를 이끄는 요소</a:t>
            </a:r>
            <a:endParaRPr lang="en-US" altLang="ko-KR" sz="1600" b="1" kern="1200" spc="-50" dirty="0">
              <a:solidFill>
                <a:schemeClr val="tx1">
                  <a:lumMod val="75000"/>
                  <a:lumOff val="25000"/>
                </a:schemeClr>
              </a:solidFill>
              <a:latin typeface="나눔고딕"/>
              <a:ea typeface="나눔고딕"/>
              <a:cs typeface="+mn-cs"/>
            </a:endParaRPr>
          </a:p>
          <a:p>
            <a:pPr marL="333375" indent="-333375">
              <a:lnSpc>
                <a:spcPct val="175000"/>
              </a:lnSpc>
              <a:buFont typeface="+mj-lt" pitchFamily="2" charset="2"/>
              <a:buAutoNum type="arabicPeriod"/>
            </a:pPr>
            <a:r>
              <a:rPr lang="ko-KR" altLang="en-US" sz="1600" b="1" kern="12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rPr>
              <a:t>모델링 및 예측</a:t>
            </a:r>
          </a:p>
        </p:txBody>
      </p:sp>
      <p:cxnSp>
        <p:nvCxnSpPr>
          <p:cNvPr id="4" name="slide2_shape2"/>
          <p:cNvCxnSpPr>
            <a:cxnSpLocks/>
          </p:cNvCxnSpPr>
          <p:nvPr/>
        </p:nvCxnSpPr>
        <p:spPr>
          <a:xfrm flipV="1">
            <a:off x="313166" y="2205352"/>
            <a:ext cx="4266207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2_shape3"/>
          <p:cNvCxnSpPr>
            <a:cxnSpLocks/>
          </p:cNvCxnSpPr>
          <p:nvPr/>
        </p:nvCxnSpPr>
        <p:spPr>
          <a:xfrm flipV="1">
            <a:off x="310927" y="3020013"/>
            <a:ext cx="4266207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lide2_shape4"/>
          <p:cNvCxnSpPr>
            <a:cxnSpLocks/>
          </p:cNvCxnSpPr>
          <p:nvPr/>
        </p:nvCxnSpPr>
        <p:spPr>
          <a:xfrm flipV="1">
            <a:off x="310927" y="3445879"/>
            <a:ext cx="4266207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lide2_shape5"/>
          <p:cNvCxnSpPr>
            <a:cxnSpLocks/>
          </p:cNvCxnSpPr>
          <p:nvPr/>
        </p:nvCxnSpPr>
        <p:spPr>
          <a:xfrm flipV="1">
            <a:off x="310927" y="3871745"/>
            <a:ext cx="4266207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lide2_shape6"/>
          <p:cNvCxnSpPr>
            <a:cxnSpLocks/>
          </p:cNvCxnSpPr>
          <p:nvPr/>
        </p:nvCxnSpPr>
        <p:spPr>
          <a:xfrm flipV="1">
            <a:off x="310927" y="2594147"/>
            <a:ext cx="4266207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lide2_shape7"/>
          <p:cNvCxnSpPr>
            <a:cxnSpLocks/>
          </p:cNvCxnSpPr>
          <p:nvPr/>
        </p:nvCxnSpPr>
        <p:spPr>
          <a:xfrm flipV="1">
            <a:off x="313166" y="1851983"/>
            <a:ext cx="4266207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2_shape8"/>
          <p:cNvSpPr>
            <a:spLocks noGrp="1"/>
          </p:cNvSpPr>
          <p:nvPr>
            <p:ph type="title"/>
          </p:nvPr>
        </p:nvSpPr>
        <p:spPr>
          <a:xfrm>
            <a:off x="243848" y="152400"/>
            <a:ext cx="8531851" cy="884238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2800" b="1" kern="120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목차</a:t>
            </a:r>
            <a:endParaRPr sz="2800" b="1" kern="120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  <p:cxnSp>
        <p:nvCxnSpPr>
          <p:cNvPr id="10" name="slide2_shape4">
            <a:extLst>
              <a:ext uri="{FF2B5EF4-FFF2-40B4-BE49-F238E27FC236}">
                <a16:creationId xmlns:a16="http://schemas.microsoft.com/office/drawing/2014/main" id="{5F501BE5-2A1E-4AA8-9E69-5AB7F3149235}"/>
              </a:ext>
            </a:extLst>
          </p:cNvPr>
          <p:cNvCxnSpPr>
            <a:cxnSpLocks/>
          </p:cNvCxnSpPr>
          <p:nvPr/>
        </p:nvCxnSpPr>
        <p:spPr>
          <a:xfrm flipV="1">
            <a:off x="310927" y="4297591"/>
            <a:ext cx="4266207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lide2_shape5">
            <a:extLst>
              <a:ext uri="{FF2B5EF4-FFF2-40B4-BE49-F238E27FC236}">
                <a16:creationId xmlns:a16="http://schemas.microsoft.com/office/drawing/2014/main" id="{85607E61-C27D-42E3-991C-AE1788F24E71}"/>
              </a:ext>
            </a:extLst>
          </p:cNvPr>
          <p:cNvCxnSpPr>
            <a:cxnSpLocks/>
          </p:cNvCxnSpPr>
          <p:nvPr/>
        </p:nvCxnSpPr>
        <p:spPr>
          <a:xfrm flipV="1">
            <a:off x="310927" y="4723457"/>
            <a:ext cx="4266207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lide2_shape5">
            <a:extLst>
              <a:ext uri="{FF2B5EF4-FFF2-40B4-BE49-F238E27FC236}">
                <a16:creationId xmlns:a16="http://schemas.microsoft.com/office/drawing/2014/main" id="{6BF10F75-0EA9-449C-A7F4-B8E6591141BF}"/>
              </a:ext>
            </a:extLst>
          </p:cNvPr>
          <p:cNvCxnSpPr>
            <a:cxnSpLocks/>
          </p:cNvCxnSpPr>
          <p:nvPr/>
        </p:nvCxnSpPr>
        <p:spPr>
          <a:xfrm flipV="1">
            <a:off x="310927" y="5149303"/>
            <a:ext cx="4266207" cy="20"/>
          </a:xfrm>
          <a:prstGeom prst="line">
            <a:avLst/>
          </a:prstGeom>
          <a:ln w="3175" cap="flat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8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3.1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차트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8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8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차트</a:t>
            </a:r>
            <a:endParaRPr sz="4000" b="1" kern="1200" spc="-1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graphicFrame>
        <p:nvGraphicFramePr>
          <p:cNvPr id="6" name="slide8_graphicFrame1"/>
          <p:cNvGraphicFramePr>
            <a:graphicFrameLocks noGrp="1"/>
          </p:cNvGraphicFramePr>
          <p:nvPr/>
        </p:nvGraphicFramePr>
        <p:xfrm>
          <a:off x="2257425" y="2647950"/>
          <a:ext cx="6627679" cy="3457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slide8_shape4"/>
          <p:cNvSpPr/>
          <p:nvPr/>
        </p:nvSpPr>
        <p:spPr>
          <a:xfrm>
            <a:off x="259796" y="1631109"/>
            <a:ext cx="1959530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  <a:endParaRPr sz="1200" b="1" kern="120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9" name="slide8_shape5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차트형태를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오른클릭을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데이터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편집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클릭하여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실제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수치를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사용할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slide8_shape6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20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9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3.2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차트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9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9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차트</a:t>
            </a:r>
            <a:endParaRPr sz="4000" b="1" kern="1200" spc="-1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9_shape4"/>
          <p:cNvSpPr/>
          <p:nvPr/>
        </p:nvSpPr>
        <p:spPr>
          <a:xfrm>
            <a:off x="259796" y="1631109"/>
            <a:ext cx="1978580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graphicFrame>
        <p:nvGraphicFramePr>
          <p:cNvPr id="7" name="slide9_graphicFrame1"/>
          <p:cNvGraphicFramePr>
            <a:graphicFrameLocks noGrp="1"/>
          </p:cNvGraphicFramePr>
          <p:nvPr/>
        </p:nvGraphicFramePr>
        <p:xfrm>
          <a:off x="2194595" y="2913137"/>
          <a:ext cx="6624736" cy="3173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lide9_shape5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차트형태를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오른클릭을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데이터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편집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클릭하여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실제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수치를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사용할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slide9_shape6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21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0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3.3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차트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10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10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차트</a:t>
            </a:r>
            <a:endParaRPr sz="4000" b="1" kern="1200" spc="-1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10_shape4"/>
          <p:cNvSpPr/>
          <p:nvPr/>
        </p:nvSpPr>
        <p:spPr>
          <a:xfrm>
            <a:off x="259795" y="1631109"/>
            <a:ext cx="1988105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sp>
        <p:nvSpPr>
          <p:cNvPr id="8" name="slide10_shape5"/>
          <p:cNvSpPr/>
          <p:nvPr/>
        </p:nvSpPr>
        <p:spPr>
          <a:xfrm>
            <a:off x="2303749" y="1631109"/>
            <a:ext cx="6687852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차트형태를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오른클릭을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데이터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편집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클릭하여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실제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수치를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사용할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10_shape6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22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pic>
        <p:nvPicPr>
          <p:cNvPr id="10" name="slide10_picture2" descr="그림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72073" y="1313351"/>
            <a:ext cx="7271927" cy="514459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1_shape1"/>
          <p:cNvSpPr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3.4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차트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" name="slide11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11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차트</a:t>
            </a:r>
            <a:endParaRPr sz="4000" b="1" kern="1200" spc="-1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11_shape4"/>
          <p:cNvSpPr/>
          <p:nvPr/>
        </p:nvSpPr>
        <p:spPr>
          <a:xfrm>
            <a:off x="259795" y="1631109"/>
            <a:ext cx="2035729" cy="92159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sp>
        <p:nvSpPr>
          <p:cNvPr id="8" name="slide11_shape5"/>
          <p:cNvSpPr/>
          <p:nvPr/>
        </p:nvSpPr>
        <p:spPr>
          <a:xfrm>
            <a:off x="2303749" y="1631109"/>
            <a:ext cx="6687852" cy="101684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삽입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차트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이용하여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다양한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차트형태를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구현할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오른클릭을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데이터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편집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클릭하여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실제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내용과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수치를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사용할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11_shape6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23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pic>
        <p:nvPicPr>
          <p:cNvPr id="10" name="slide11_picture2" descr="그림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6008" y="2439314"/>
            <a:ext cx="8807992" cy="369387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lide12_group1"/>
          <p:cNvGrpSpPr>
            <a:grpSpLocks/>
          </p:cNvGrpSpPr>
          <p:nvPr/>
        </p:nvGrpSpPr>
        <p:grpSpPr>
          <a:xfrm>
            <a:off x="368959" y="2428875"/>
            <a:ext cx="8406740" cy="3609976"/>
            <a:chOff x="368959" y="2428875"/>
            <a:chExt cx="8406740" cy="3609976"/>
          </a:xfrm>
          <a:solidFill>
            <a:schemeClr val="bg1">
              <a:lumMod val="95000"/>
            </a:schemeClr>
          </a:solidFill>
        </p:grpSpPr>
        <p:sp>
          <p:nvSpPr>
            <p:cNvPr id="4" name="slide12_shape1"/>
            <p:cNvSpPr/>
            <p:nvPr/>
          </p:nvSpPr>
          <p:spPr>
            <a:xfrm>
              <a:off x="382109" y="2428911"/>
              <a:ext cx="8393589" cy="36099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marL="0" algn="l" defTabSz="914400" latinLnBrk="1"/>
              <a:endParaRPr sz="1800" kern="1200"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5" name="slide12_shape2"/>
            <p:cNvSpPr/>
            <p:nvPr/>
          </p:nvSpPr>
          <p:spPr>
            <a:xfrm>
              <a:off x="368959" y="2428911"/>
              <a:ext cx="676961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1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6" name="slide12_shape3"/>
            <p:cNvSpPr/>
            <p:nvPr/>
          </p:nvSpPr>
          <p:spPr>
            <a:xfrm>
              <a:off x="1060520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2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7" name="slide12_shape4"/>
            <p:cNvSpPr/>
            <p:nvPr/>
          </p:nvSpPr>
          <p:spPr>
            <a:xfrm>
              <a:off x="1761202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3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8" name="slide12_shape5"/>
            <p:cNvSpPr/>
            <p:nvPr/>
          </p:nvSpPr>
          <p:spPr>
            <a:xfrm>
              <a:off x="2461884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4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9" name="slide12_shape6"/>
            <p:cNvSpPr/>
            <p:nvPr/>
          </p:nvSpPr>
          <p:spPr>
            <a:xfrm>
              <a:off x="3162567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5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0" name="slide12_shape7"/>
            <p:cNvSpPr/>
            <p:nvPr/>
          </p:nvSpPr>
          <p:spPr>
            <a:xfrm>
              <a:off x="3863249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6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1" name="slide12_shape8"/>
            <p:cNvSpPr/>
            <p:nvPr/>
          </p:nvSpPr>
          <p:spPr>
            <a:xfrm>
              <a:off x="4563931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7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2" name="slide12_shape9"/>
            <p:cNvSpPr/>
            <p:nvPr/>
          </p:nvSpPr>
          <p:spPr>
            <a:xfrm>
              <a:off x="5264612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8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3" name="slide12_shape10"/>
            <p:cNvSpPr/>
            <p:nvPr/>
          </p:nvSpPr>
          <p:spPr>
            <a:xfrm>
              <a:off x="5965295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9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4" name="slide12_shape11"/>
            <p:cNvSpPr/>
            <p:nvPr/>
          </p:nvSpPr>
          <p:spPr>
            <a:xfrm>
              <a:off x="6665977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10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5" name="slide12_shape12"/>
            <p:cNvSpPr/>
            <p:nvPr/>
          </p:nvSpPr>
          <p:spPr>
            <a:xfrm>
              <a:off x="7366659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11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sp>
          <p:nvSpPr>
            <p:cNvPr id="16" name="slide12_shape13"/>
            <p:cNvSpPr/>
            <p:nvPr/>
          </p:nvSpPr>
          <p:spPr>
            <a:xfrm>
              <a:off x="8067340" y="2428911"/>
              <a:ext cx="686084" cy="3579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92075" tIns="46037" rIns="92075" bIns="46037" anchor="ctr"/>
            <a:lstStyle/>
            <a:p>
              <a:pPr marL="0" algn="ctr" defTabSz="914400" latinLnBrk="1"/>
              <a:r>
                <a:rPr lang="en-US" altLang="ko-KR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12</a:t>
              </a:r>
              <a:r>
                <a:rPr lang="ko-KR" altLang="en-US" sz="900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월</a:t>
              </a:r>
            </a:p>
          </p:txBody>
        </p:sp>
        <p:cxnSp>
          <p:nvCxnSpPr>
            <p:cNvPr id="17" name="slide12_shape14"/>
            <p:cNvCxnSpPr/>
            <p:nvPr/>
          </p:nvCxnSpPr>
          <p:spPr>
            <a:xfrm>
              <a:off x="381114" y="2791951"/>
              <a:ext cx="8388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8" name="slide12_shape15"/>
            <p:cNvCxnSpPr/>
            <p:nvPr/>
          </p:nvCxnSpPr>
          <p:spPr>
            <a:xfrm>
              <a:off x="1053221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9" name="slide12_shape16"/>
            <p:cNvCxnSpPr/>
            <p:nvPr/>
          </p:nvCxnSpPr>
          <p:spPr>
            <a:xfrm>
              <a:off x="1753903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0" name="slide12_shape17"/>
            <p:cNvCxnSpPr/>
            <p:nvPr/>
          </p:nvCxnSpPr>
          <p:spPr>
            <a:xfrm>
              <a:off x="2454585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1" name="slide12_shape18"/>
            <p:cNvCxnSpPr/>
            <p:nvPr/>
          </p:nvCxnSpPr>
          <p:spPr>
            <a:xfrm>
              <a:off x="3155268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2" name="slide12_shape19"/>
            <p:cNvCxnSpPr/>
            <p:nvPr/>
          </p:nvCxnSpPr>
          <p:spPr>
            <a:xfrm>
              <a:off x="3855950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3" name="slide12_shape20"/>
            <p:cNvCxnSpPr/>
            <p:nvPr/>
          </p:nvCxnSpPr>
          <p:spPr>
            <a:xfrm flipH="1">
              <a:off x="4556631" y="2433950"/>
              <a:ext cx="2836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4" name="slide12_shape21"/>
            <p:cNvCxnSpPr/>
            <p:nvPr/>
          </p:nvCxnSpPr>
          <p:spPr>
            <a:xfrm>
              <a:off x="5257313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5" name="slide12_shape22"/>
            <p:cNvCxnSpPr/>
            <p:nvPr/>
          </p:nvCxnSpPr>
          <p:spPr>
            <a:xfrm>
              <a:off x="5957996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6" name="slide12_shape23"/>
            <p:cNvCxnSpPr/>
            <p:nvPr/>
          </p:nvCxnSpPr>
          <p:spPr>
            <a:xfrm>
              <a:off x="6658678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7" name="slide12_shape24"/>
            <p:cNvCxnSpPr/>
            <p:nvPr/>
          </p:nvCxnSpPr>
          <p:spPr>
            <a:xfrm>
              <a:off x="7359361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8" name="slide12_shape25"/>
            <p:cNvCxnSpPr/>
            <p:nvPr/>
          </p:nvCxnSpPr>
          <p:spPr>
            <a:xfrm>
              <a:off x="8060041" y="2428875"/>
              <a:ext cx="0" cy="3604034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4">
                  <a:lumMod val="40000"/>
                  <a:lumOff val="60000"/>
                </a:schemeClr>
              </a:solidFill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29" name="slide12_shape26"/>
            <p:cNvSpPr/>
            <p:nvPr/>
          </p:nvSpPr>
          <p:spPr>
            <a:xfrm>
              <a:off x="546463" y="3354785"/>
              <a:ext cx="2013377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0" name="slide12_shape27"/>
            <p:cNvSpPr/>
            <p:nvPr/>
          </p:nvSpPr>
          <p:spPr>
            <a:xfrm>
              <a:off x="4476760" y="3792559"/>
              <a:ext cx="2800339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1" name="slide12_shape28"/>
            <p:cNvSpPr/>
            <p:nvPr/>
          </p:nvSpPr>
          <p:spPr>
            <a:xfrm>
              <a:off x="546463" y="4297104"/>
              <a:ext cx="1949819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2" name="slide12_shape29"/>
            <p:cNvSpPr/>
            <p:nvPr/>
          </p:nvSpPr>
          <p:spPr>
            <a:xfrm>
              <a:off x="2364169" y="4993394"/>
              <a:ext cx="1832053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3" name="slide12_shape30"/>
            <p:cNvSpPr/>
            <p:nvPr/>
          </p:nvSpPr>
          <p:spPr>
            <a:xfrm>
              <a:off x="6566156" y="4989128"/>
              <a:ext cx="1795224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sp>
          <p:nvSpPr>
            <p:cNvPr id="34" name="slide12_shape31"/>
            <p:cNvSpPr/>
            <p:nvPr/>
          </p:nvSpPr>
          <p:spPr>
            <a:xfrm>
              <a:off x="1660343" y="5661223"/>
              <a:ext cx="1985463" cy="245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 defTabSz="914400" latinLnBrk="1">
                <a:lnSpc>
                  <a:spcPct val="110000"/>
                </a:lnSpc>
              </a:pPr>
              <a:r>
                <a:rPr lang="ko-KR" altLang="en-US" sz="1000" b="1" kern="1200" spc="-3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/>
                  <a:ea typeface="나눔고딕"/>
                  <a:cs typeface="+mn-cs"/>
                </a:rPr>
                <a:t>내용</a:t>
              </a:r>
              <a:endParaRPr sz="1000" b="1" kern="1200" spc="-3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  <a:cs typeface="+mn-cs"/>
              </a:endParaRPr>
            </a:p>
          </p:txBody>
        </p:sp>
        <p:cxnSp>
          <p:nvCxnSpPr>
            <p:cNvPr id="35" name="slide12_shape32"/>
            <p:cNvCxnSpPr/>
            <p:nvPr/>
          </p:nvCxnSpPr>
          <p:spPr>
            <a:xfrm>
              <a:off x="429736" y="3319733"/>
              <a:ext cx="2033999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lide12_shape33"/>
            <p:cNvCxnSpPr/>
            <p:nvPr/>
          </p:nvCxnSpPr>
          <p:spPr>
            <a:xfrm>
              <a:off x="429736" y="4255730"/>
              <a:ext cx="2033999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lide12_shape34"/>
            <p:cNvCxnSpPr/>
            <p:nvPr/>
          </p:nvCxnSpPr>
          <p:spPr>
            <a:xfrm flipV="1">
              <a:off x="4566158" y="3750856"/>
              <a:ext cx="4176000" cy="1729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lide12_shape35"/>
            <p:cNvCxnSpPr/>
            <p:nvPr/>
          </p:nvCxnSpPr>
          <p:spPr>
            <a:xfrm>
              <a:off x="2462860" y="4949660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lide12_shape36"/>
            <p:cNvCxnSpPr/>
            <p:nvPr/>
          </p:nvCxnSpPr>
          <p:spPr>
            <a:xfrm>
              <a:off x="6666956" y="4949660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lide12_shape37"/>
            <p:cNvCxnSpPr/>
            <p:nvPr/>
          </p:nvCxnSpPr>
          <p:spPr>
            <a:xfrm>
              <a:off x="1770727" y="5619157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lide12_shape38"/>
            <p:cNvCxnSpPr/>
            <p:nvPr/>
          </p:nvCxnSpPr>
          <p:spPr>
            <a:xfrm>
              <a:off x="3856628" y="5619157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lide12_shape39"/>
            <p:cNvCxnSpPr/>
            <p:nvPr/>
          </p:nvCxnSpPr>
          <p:spPr>
            <a:xfrm>
              <a:off x="5966272" y="5619157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lide12_shape40"/>
            <p:cNvCxnSpPr/>
            <p:nvPr/>
          </p:nvCxnSpPr>
          <p:spPr>
            <a:xfrm>
              <a:off x="8057816" y="5619157"/>
              <a:ext cx="684000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76200" cap="rnd">
              <a:solidFill>
                <a:srgbClr val="569CF0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slide12_shape41"/>
          <p:cNvSpPr/>
          <p:nvPr/>
        </p:nvSpPr>
        <p:spPr>
          <a:xfrm>
            <a:off x="263455" y="188690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4.1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일정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6" name="slide12_shape42"/>
          <p:cNvSpPr/>
          <p:nvPr/>
        </p:nvSpPr>
        <p:spPr>
          <a:xfrm>
            <a:off x="259796" y="1631109"/>
            <a:ext cx="1769030" cy="69299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일정표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sp>
        <p:nvSpPr>
          <p:cNvPr id="47" name="slide12_shape43"/>
          <p:cNvSpPr/>
          <p:nvPr/>
        </p:nvSpPr>
        <p:spPr>
          <a:xfrm>
            <a:off x="2303749" y="1631109"/>
            <a:ext cx="6649751" cy="69299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일시와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막대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길이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등을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자유롭게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편집하실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8" name="slide12_shape4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24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49" name="slide12_shape45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lide12_shape46"/>
          <p:cNvSpPr>
            <a:spLocks noGrp="1"/>
          </p:cNvSpPr>
          <p:nvPr>
            <p:ph type="title"/>
          </p:nvPr>
        </p:nvSpPr>
        <p:spPr>
          <a:xfrm>
            <a:off x="257174" y="609599"/>
            <a:ext cx="8486775" cy="760413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15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일정</a:t>
            </a:r>
            <a:endParaRPr sz="4000" b="1" kern="1200" spc="-15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341524" y="2499887"/>
          <a:ext cx="8434176" cy="247957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1252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7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911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52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구분</a:t>
                      </a:r>
                      <a:r>
                        <a:rPr lang="en-US" altLang="en-US" sz="1050" spc="-30">
                          <a:latin typeface="나눔고딕"/>
                          <a:ea typeface="나눔고딕"/>
                        </a:rPr>
                        <a:t> 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9525" cap="flat">
                      <a:noFill/>
                      <a:prstDash val="solid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bg1"/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bg1"/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9525" cap="flat">
                      <a:noFill/>
                      <a:prstDash val="solid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bg1"/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bg1"/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9525" cap="flat">
                      <a:noFill/>
                      <a:prstDash val="solid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항목</a:t>
                      </a:r>
                      <a:r>
                        <a:rPr lang="en-US" altLang="en-US" sz="1050" spc="-30">
                          <a:latin typeface="나눔고딕"/>
                          <a:ea typeface="나눔고딕"/>
                        </a:rPr>
                        <a:t>  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9525" cap="flat">
                      <a:noFill/>
                      <a:prstDash val="solid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r>
                        <a:rPr lang="en-US" altLang="en-US" sz="1050" spc="-30">
                          <a:latin typeface="나눔고딕"/>
                          <a:ea typeface="나눔고딕"/>
                        </a:rPr>
                        <a:t> 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0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067">
                <a:tc>
                  <a:txBody>
                    <a:bodyPr/>
                    <a:lstStyle/>
                    <a:p>
                      <a:pPr marL="0" indent="0" algn="ctr" defTabSz="91440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80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  <a:endParaRPr sz="1050" b="1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875">
                <a:tc>
                  <a:txBody>
                    <a:bodyPr/>
                    <a:lstStyle/>
                    <a:p>
                      <a:pPr marL="0" indent="0" algn="ctr" defTabSz="914400" latinLnBrk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ko-KR" altLang="en-US" sz="1050" b="1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항목</a:t>
                      </a: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10000"/>
                        </a:lnSpc>
                      </a:pPr>
                      <a:r>
                        <a:rPr lang="ko-KR" altLang="en-US" sz="1050" spc="-30"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0" spc="-3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  <a:endParaRPr sz="1050" b="0" spc="-3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92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0000"/>
                        </a:lnSpc>
                      </a:pPr>
                      <a:r>
                        <a:rPr lang="ko-KR" altLang="en-US" sz="1050" b="1" spc="-30">
                          <a:solidFill>
                            <a:srgbClr val="0070C0"/>
                          </a:solidFill>
                          <a:latin typeface="나눔고딕"/>
                          <a:ea typeface="나눔고딕"/>
                        </a:rPr>
                        <a:t>총</a:t>
                      </a:r>
                      <a:r>
                        <a:rPr lang="en-US" altLang="en-US" sz="1050" b="1" spc="-30">
                          <a:solidFill>
                            <a:srgbClr val="0070C0"/>
                          </a:solidFill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1050" b="1" spc="-30">
                          <a:solidFill>
                            <a:srgbClr val="0070C0"/>
                          </a:solidFill>
                          <a:latin typeface="나눔고딕"/>
                          <a:ea typeface="나눔고딕"/>
                        </a:rPr>
                        <a:t>계</a:t>
                      </a:r>
                      <a:endParaRPr sz="1050" b="1" spc="-30">
                        <a:solidFill>
                          <a:srgbClr val="0070C0"/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9525" cap="flat">
                      <a:noFill/>
                      <a:prstDash val="solid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indent="0" algn="r" defTabSz="914400" latinLnBrk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ko-KR" altLang="en-US" sz="1050" b="1" spc="-30">
                          <a:solidFill>
                            <a:srgbClr val="0070C0"/>
                          </a:solidFill>
                          <a:latin typeface="나눔고딕"/>
                          <a:ea typeface="나눔고딕"/>
                        </a:rPr>
                        <a:t>내용</a:t>
                      </a: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914400" latinLnBrk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sz="1050" b="1" spc="-30">
                        <a:solidFill>
                          <a:srgbClr val="0070C0"/>
                        </a:solidFill>
                        <a:latin typeface="나눔고딕"/>
                        <a:ea typeface="나눔고딕"/>
                      </a:endParaRPr>
                    </a:p>
                  </a:txBody>
                  <a:tcPr marL="92887" marR="92887" marT="46444" marB="46444" anchor="ctr">
                    <a:lnL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L>
                    <a:lnR w="12700" cap="flat">
                      <a:noFill/>
                      <a:prstDash val="solid"/>
                      <a:round/>
                      <a:headEnd type="none"/>
                      <a:tailEnd type="none"/>
                    </a:lnR>
                    <a:lnT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T>
                    <a:lnB w="6350" cap="flat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/>
                      <a:tailEnd type="none"/>
                    </a:lnB>
                    <a:lnTlToBr w="12700">
                      <a:noFill/>
                      <a:prstDash val="solid"/>
                    </a:lnTlToBr>
                    <a:lnBlToTr w="12700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slide13_shape1"/>
          <p:cNvSpPr/>
          <p:nvPr/>
        </p:nvSpPr>
        <p:spPr>
          <a:xfrm>
            <a:off x="263455" y="188690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5.1 </a:t>
            </a:r>
            <a:r>
              <a:rPr lang="ko-KR" alt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표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cxnSp>
        <p:nvCxnSpPr>
          <p:cNvPr id="5" name="slide13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13_shape3"/>
          <p:cNvSpPr/>
          <p:nvPr/>
        </p:nvSpPr>
        <p:spPr>
          <a:xfrm>
            <a:off x="259795" y="1631109"/>
            <a:ext cx="1835705" cy="864441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defTabSz="914400" latinLnBrk="1">
              <a:spcBef>
                <a:spcPct val="20000"/>
              </a:spcBef>
              <a:buNone/>
            </a:pP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</a:t>
            </a:r>
            <a:r>
              <a:rPr lang="en-US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b="1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예시</a:t>
            </a:r>
          </a:p>
        </p:txBody>
      </p:sp>
      <p:sp>
        <p:nvSpPr>
          <p:cNvPr id="7" name="slide13_shape4"/>
          <p:cNvSpPr/>
          <p:nvPr/>
        </p:nvSpPr>
        <p:spPr>
          <a:xfrm>
            <a:off x="2303749" y="1631110"/>
            <a:ext cx="6687852" cy="778716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표를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선택한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상태에서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표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도구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en-US" altLang="ko-KR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&gt;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디자인</a:t>
            </a:r>
            <a:r>
              <a:rPr lang="en-US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혹은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0070C0"/>
                </a:solidFill>
                <a:latin typeface="나눔고딕"/>
                <a:ea typeface="나눔고딕"/>
                <a:cs typeface="+mn-cs"/>
              </a:rPr>
              <a:t>레이아웃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에서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색상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및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선을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편집할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수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있으며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,</a:t>
            </a:r>
          </a:p>
          <a:p>
            <a:pPr marL="0" indent="0" algn="l" defTabSz="914400" latinLnBrk="1">
              <a:spcBef>
                <a:spcPct val="20000"/>
              </a:spcBef>
              <a:buNone/>
            </a:pP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항목별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집행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예산표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등을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작성하기에</a:t>
            </a:r>
            <a:r>
              <a:rPr lang="en-US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좋습니다</a:t>
            </a:r>
            <a:r>
              <a:rPr lang="en-US" altLang="ko-KR" sz="1200" kern="1200">
                <a:solidFill>
                  <a:srgbClr val="3D3C3E"/>
                </a:solidFill>
                <a:latin typeface="나눔고딕"/>
                <a:ea typeface="나눔고딕"/>
                <a:cs typeface="+mn-cs"/>
              </a:rPr>
              <a:t>.</a:t>
            </a:r>
            <a:endParaRPr sz="1200" kern="1200">
              <a:solidFill>
                <a:srgbClr val="3D3C3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13_shape5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25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0" name="slide13_shape6"/>
          <p:cNvSpPr>
            <a:spLocks noGrp="1"/>
          </p:cNvSpPr>
          <p:nvPr>
            <p:ph type="title"/>
          </p:nvPr>
        </p:nvSpPr>
        <p:spPr>
          <a:xfrm>
            <a:off x="266700" y="657224"/>
            <a:ext cx="8477250" cy="665163"/>
          </a:xfrm>
          <a:prstGeom prst="rect">
            <a:avLst/>
          </a:prstGeom>
        </p:spPr>
        <p:txBody>
          <a:bodyPr lIns="91440" tIns="45720" rIns="91440" bIns="45720" anchor="ctr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3600" b="1" kern="1200" spc="-150">
                <a:solidFill>
                  <a:srgbClr val="1D314E"/>
                </a:solidFill>
                <a:latin typeface="나눔고딕"/>
                <a:ea typeface="나눔고딕"/>
                <a:cs typeface="+mj-cs"/>
              </a:rPr>
              <a:t>표</a:t>
            </a:r>
            <a:endParaRPr sz="3600" b="1" kern="1200" spc="-150">
              <a:solidFill>
                <a:srgbClr val="1D314E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4_shape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  <a:prstGeom prst="rect">
            <a:avLst/>
          </a:prstGeom>
        </p:spPr>
        <p:txBody>
          <a:bodyPr lIns="91440" tIns="45720" rIns="91440" bIns="45720" anchor="t"/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 defTabSz="914400" latinLnBrk="1">
              <a:spcBef>
                <a:spcPct val="0"/>
              </a:spcBef>
              <a:buNone/>
            </a:pPr>
            <a:r>
              <a:rPr lang="ko-KR" altLang="en-US" sz="4000" b="1" kern="1200" spc="-250">
                <a:solidFill>
                  <a:schemeClr val="accent4">
                    <a:lumMod val="50000"/>
                  </a:schemeClr>
                </a:solidFill>
                <a:latin typeface="나눔고딕"/>
                <a:ea typeface="나눔고딕"/>
                <a:cs typeface="+mj-cs"/>
              </a:rPr>
              <a:t>감사합니다</a:t>
            </a:r>
            <a:endParaRPr sz="4000" b="1" kern="1200" spc="-25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cxnSp>
        <p:nvCxnSpPr>
          <p:cNvPr id="4" name="slide14_shape2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14_shape3"/>
          <p:cNvSpPr/>
          <p:nvPr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lIns="91440" tIns="45720" rIns="91440" bIns="45720">
            <a:noAutofit/>
          </a:bodyPr>
          <a:lstStyle>
            <a:lvl1pPr marL="0" indent="0" algn="l" defTabSz="914400" latinLnBrk="1">
              <a:spcBef>
                <a:spcPct val="20000"/>
              </a:spcBef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latinLnBrk="1">
              <a:spcBef>
                <a:spcPct val="20000"/>
              </a:spcBef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latinLnBrk="1">
              <a:spcBef>
                <a:spcPct val="20000"/>
              </a:spcBef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latinLnBrk="1">
              <a:spcBef>
                <a:spcPct val="20000"/>
              </a:spcBef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lnSpc>
                <a:spcPct val="150000"/>
              </a:lnSpc>
              <a:spcBef>
                <a:spcPct val="20000"/>
              </a:spcBef>
              <a:buNone/>
            </a:pPr>
            <a:r>
              <a:rPr lang="ko-KR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이</a:t>
            </a:r>
            <a:r>
              <a:rPr lang="en-US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문서는</a:t>
            </a:r>
            <a:r>
              <a:rPr lang="en-US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나눔글꼴로</a:t>
            </a:r>
            <a:r>
              <a:rPr lang="en-US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작성되었습니다</a:t>
            </a:r>
            <a:r>
              <a:rPr lang="en-US" altLang="ko-KR" sz="800" kern="1200" spc="-20">
                <a:solidFill>
                  <a:schemeClr val="bg1">
                    <a:lumMod val="50000"/>
                  </a:schemeClr>
                </a:solidFill>
                <a:latin typeface="나눔고딕"/>
                <a:ea typeface="나눔고딕"/>
                <a:cs typeface="+mn-cs"/>
              </a:rPr>
              <a:t>. </a:t>
            </a:r>
            <a:r>
              <a:rPr lang="ko-KR" altLang="en-US" sz="800" u="sng" kern="1200" spc="-20">
                <a:solidFill>
                  <a:srgbClr val="4495D2"/>
                </a:solidFill>
                <a:latin typeface="나눔고딕"/>
                <a:ea typeface="나눔고딕"/>
                <a:cs typeface="+mn-cs"/>
                <a:hlinkClick r:id="rId2"/>
              </a:rPr>
              <a:t>설치하기</a:t>
            </a:r>
            <a:endParaRPr sz="800" u="sng" kern="1200" spc="-20">
              <a:solidFill>
                <a:srgbClr val="4495D2"/>
              </a:solidFill>
              <a:latin typeface="나눔고딕"/>
              <a:ea typeface="나눔고딕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2" name="Picture 8">
            <a:extLst>
              <a:ext uri="{FF2B5EF4-FFF2-40B4-BE49-F238E27FC236}">
                <a16:creationId xmlns:a16="http://schemas.microsoft.com/office/drawing/2014/main" id="{23564AAC-1AE6-4989-823A-4250CD372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566737"/>
            <a:ext cx="8964488" cy="379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BE7FB82B-BA9B-4D4D-AC20-F764B9C82EB3}"/>
              </a:ext>
            </a:extLst>
          </p:cNvPr>
          <p:cNvSpPr/>
          <p:nvPr/>
        </p:nvSpPr>
        <p:spPr>
          <a:xfrm>
            <a:off x="1877337" y="1504416"/>
            <a:ext cx="174382" cy="376237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3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6" name="slide5_shape1">
            <a:extLst>
              <a:ext uri="{FF2B5EF4-FFF2-40B4-BE49-F238E27FC236}">
                <a16:creationId xmlns:a16="http://schemas.microsoft.com/office/drawing/2014/main" id="{D8AD3E52-43D3-42D1-AF5C-3914E471A3C0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7" name="slide5_shape3">
            <a:extLst>
              <a:ext uri="{FF2B5EF4-FFF2-40B4-BE49-F238E27FC236}">
                <a16:creationId xmlns:a16="http://schemas.microsoft.com/office/drawing/2014/main" id="{BA25368D-4B64-49A8-8246-0DEBE66A245F}"/>
              </a:ext>
            </a:extLst>
          </p:cNvPr>
          <p:cNvSpPr txBox="1">
            <a:spLocks/>
          </p:cNvSpPr>
          <p:nvPr/>
        </p:nvSpPr>
        <p:spPr>
          <a:xfrm>
            <a:off x="256544" y="700126"/>
            <a:ext cx="813188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 algn="ctr" defTabSz="914400" latinLnBrk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지역별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시간별 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350F5E-7BBD-4FC2-A18F-D6EABB6B28CD}"/>
              </a:ext>
            </a:extLst>
          </p:cNvPr>
          <p:cNvSpPr/>
          <p:nvPr/>
        </p:nvSpPr>
        <p:spPr>
          <a:xfrm>
            <a:off x="431930" y="6021288"/>
            <a:ext cx="84654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유동 인구만으로는 인구 변화를 파악하기 어려웠습니다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따라서</a:t>
            </a:r>
            <a:r>
              <a:rPr lang="en-US" altLang="ko-KR" sz="1400" dirty="0"/>
              <a:t>, </a:t>
            </a:r>
            <a:r>
              <a:rPr lang="ko-KR" altLang="en-US" sz="1400" dirty="0"/>
              <a:t>거주 인구수를 새벽 </a:t>
            </a:r>
            <a:r>
              <a:rPr lang="en-US" altLang="ko-KR" sz="1400" dirty="0"/>
              <a:t>3</a:t>
            </a:r>
            <a:r>
              <a:rPr lang="ko-KR" altLang="en-US" sz="1400" dirty="0"/>
              <a:t>시대 인구로 가정하고</a:t>
            </a:r>
            <a:r>
              <a:rPr lang="en-US" altLang="ko-KR" sz="1400" dirty="0"/>
              <a:t>,</a:t>
            </a:r>
            <a:r>
              <a:rPr lang="ko-KR" altLang="en-US" sz="1400" dirty="0"/>
              <a:t> 유동 인구와 거주 인구수와의 차이를 </a:t>
            </a:r>
            <a:r>
              <a:rPr lang="ko-KR" altLang="en-US" sz="1400" dirty="0" err="1"/>
              <a:t>유출입</a:t>
            </a:r>
            <a:r>
              <a:rPr lang="ko-KR" altLang="en-US" sz="1400" dirty="0"/>
              <a:t> 인구로 정의했습니다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5386AD-5384-451D-8E84-FA8BB62DFAC7}"/>
              </a:ext>
            </a:extLst>
          </p:cNvPr>
          <p:cNvSpPr txBox="1"/>
          <p:nvPr/>
        </p:nvSpPr>
        <p:spPr>
          <a:xfrm>
            <a:off x="1043150" y="5490148"/>
            <a:ext cx="6192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가장 변화가 적은 새벽 </a:t>
            </a:r>
            <a:r>
              <a:rPr lang="en-US" altLang="ko-KR" sz="1400" dirty="0"/>
              <a:t>3</a:t>
            </a:r>
            <a:r>
              <a:rPr lang="ko-KR" altLang="en-US" sz="1400" dirty="0"/>
              <a:t>시를 거주 인구수로 가정</a:t>
            </a:r>
          </a:p>
        </p:txBody>
      </p:sp>
    </p:spTree>
    <p:extLst>
      <p:ext uri="{BB962C8B-B14F-4D97-AF65-F5344CB8AC3E}">
        <p14:creationId xmlns:p14="http://schemas.microsoft.com/office/powerpoint/2010/main" val="3909649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4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7" name="slide5_shape3">
            <a:extLst>
              <a:ext uri="{FF2B5EF4-FFF2-40B4-BE49-F238E27FC236}">
                <a16:creationId xmlns:a16="http://schemas.microsoft.com/office/drawing/2014/main" id="{BA25368D-4B64-49A8-8246-0DEBE66A245F}"/>
              </a:ext>
            </a:extLst>
          </p:cNvPr>
          <p:cNvSpPr txBox="1">
            <a:spLocks/>
          </p:cNvSpPr>
          <p:nvPr/>
        </p:nvSpPr>
        <p:spPr>
          <a:xfrm>
            <a:off x="256544" y="700126"/>
            <a:ext cx="813188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 algn="ctr" defTabSz="914400" latinLnBrk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지역별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시간별 데이터 분석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02E8B29-BEC3-456A-9AAF-74A54A98444B}"/>
              </a:ext>
            </a:extLst>
          </p:cNvPr>
          <p:cNvSpPr/>
          <p:nvPr/>
        </p:nvSpPr>
        <p:spPr>
          <a:xfrm>
            <a:off x="431930" y="1266294"/>
            <a:ext cx="846542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구 단위로 시간별 유동인구를 비교할 경우</a:t>
            </a:r>
            <a:r>
              <a:rPr lang="en-US" altLang="ko-KR" sz="1400" dirty="0"/>
              <a:t>, </a:t>
            </a:r>
            <a:r>
              <a:rPr lang="ko-KR" altLang="en-US" sz="1400" dirty="0"/>
              <a:t>모든 행정동의 데이터가 한 구에 합쳐지기에 유의미한 차이를 분석하기에 어려움이 있었습니다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따라서 </a:t>
            </a:r>
            <a:r>
              <a:rPr lang="ko-KR" altLang="en-US" sz="1400" dirty="0" err="1"/>
              <a:t>행정동별로</a:t>
            </a:r>
            <a:r>
              <a:rPr lang="ko-KR" altLang="en-US" sz="1400" dirty="0"/>
              <a:t> 데이터를 시각화 해보았습니다</a:t>
            </a:r>
            <a:r>
              <a:rPr lang="en-US" altLang="ko-KR" sz="1400" dirty="0"/>
              <a:t>. </a:t>
            </a:r>
            <a:endParaRPr lang="ko-KR" altLang="en-US" sz="14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969A577-805B-46C1-9955-C245DC190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901056"/>
            <a:ext cx="8352928" cy="219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DA8E4CAA-7054-431F-B3EE-2EE228F43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518" y="4351131"/>
            <a:ext cx="8788839" cy="254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lide5_shape1">
            <a:extLst>
              <a:ext uri="{FF2B5EF4-FFF2-40B4-BE49-F238E27FC236}">
                <a16:creationId xmlns:a16="http://schemas.microsoft.com/office/drawing/2014/main" id="{CB38C94D-DD75-4C81-AD1E-DE0BE262F337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7462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5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7" name="slide5_shape3">
            <a:extLst>
              <a:ext uri="{FF2B5EF4-FFF2-40B4-BE49-F238E27FC236}">
                <a16:creationId xmlns:a16="http://schemas.microsoft.com/office/drawing/2014/main" id="{BA25368D-4B64-49A8-8246-0DEBE66A245F}"/>
              </a:ext>
            </a:extLst>
          </p:cNvPr>
          <p:cNvSpPr txBox="1">
            <a:spLocks/>
          </p:cNvSpPr>
          <p:nvPr/>
        </p:nvSpPr>
        <p:spPr>
          <a:xfrm>
            <a:off x="256544" y="700126"/>
            <a:ext cx="813188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 algn="ctr" defTabSz="914400" latinLnBrk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지역별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시간별 데이터 분석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02E8B29-BEC3-456A-9AAF-74A54A98444B}"/>
              </a:ext>
            </a:extLst>
          </p:cNvPr>
          <p:cNvSpPr/>
          <p:nvPr/>
        </p:nvSpPr>
        <p:spPr>
          <a:xfrm>
            <a:off x="431930" y="1266294"/>
            <a:ext cx="84654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수 많은 행정동 중</a:t>
            </a:r>
            <a:r>
              <a:rPr lang="en-US" altLang="ko-KR" sz="1400" dirty="0"/>
              <a:t>, </a:t>
            </a:r>
            <a:r>
              <a:rPr lang="ko-KR" altLang="en-US" sz="1400" dirty="0"/>
              <a:t>일부 </a:t>
            </a:r>
            <a:r>
              <a:rPr lang="ko-KR" altLang="en-US" sz="1400" dirty="0" err="1"/>
              <a:t>유출입</a:t>
            </a:r>
            <a:r>
              <a:rPr lang="ko-KR" altLang="en-US" sz="1400" dirty="0"/>
              <a:t> 인구가 적은 데이터의 경우 유의미하지 않다고 판단했습니다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유동인구가 많은 지역을 선정하여 그 지역을 집중적으로 비교하기 위해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행정동별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유출입</a:t>
            </a:r>
            <a:r>
              <a:rPr lang="ko-KR" altLang="en-US" sz="1400" dirty="0"/>
              <a:t> 인구를 </a:t>
            </a:r>
            <a:r>
              <a:rPr lang="ko-KR" altLang="en-US" sz="1400" dirty="0" err="1"/>
              <a:t>시각화하였습니다</a:t>
            </a:r>
            <a:r>
              <a:rPr lang="en-US" altLang="ko-KR" sz="1400" dirty="0"/>
              <a:t>.</a:t>
            </a:r>
            <a:endParaRPr lang="ko-KR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852234AB-7098-4668-B01E-69FEF2F2C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204" y="2021314"/>
            <a:ext cx="8779197" cy="1696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44B42F-494E-4CA0-ADAE-1B85A6B6C5A2}"/>
              </a:ext>
            </a:extLst>
          </p:cNvPr>
          <p:cNvSpPr/>
          <p:nvPr/>
        </p:nvSpPr>
        <p:spPr>
          <a:xfrm>
            <a:off x="431930" y="3692871"/>
            <a:ext cx="84654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시각화 결과</a:t>
            </a:r>
            <a:r>
              <a:rPr lang="en-US" altLang="ko-KR" sz="1400" dirty="0"/>
              <a:t> </a:t>
            </a:r>
            <a:r>
              <a:rPr lang="ko-KR" altLang="en-US" sz="1400" dirty="0"/>
              <a:t>영등포구에선 </a:t>
            </a:r>
            <a:r>
              <a:rPr lang="ko-KR" altLang="en-US" sz="1400" b="1" dirty="0" err="1"/>
              <a:t>여의동</a:t>
            </a:r>
            <a:r>
              <a:rPr lang="en-US" altLang="ko-KR" sz="1400" dirty="0"/>
              <a:t>, </a:t>
            </a:r>
            <a:r>
              <a:rPr lang="ko-KR" altLang="en-US" sz="1400" dirty="0"/>
              <a:t>마포구에선 </a:t>
            </a:r>
            <a:r>
              <a:rPr lang="ko-KR" altLang="en-US" sz="1400" b="1" dirty="0"/>
              <a:t>서교동</a:t>
            </a:r>
            <a:r>
              <a:rPr lang="ko-KR" altLang="en-US" sz="1400" dirty="0"/>
              <a:t>이 가장 </a:t>
            </a:r>
            <a:r>
              <a:rPr lang="ko-KR" altLang="en-US" sz="1400" dirty="0" err="1"/>
              <a:t>유출입</a:t>
            </a:r>
            <a:r>
              <a:rPr lang="ko-KR" altLang="en-US" sz="1400" dirty="0"/>
              <a:t> 인구가 많았습니다</a:t>
            </a:r>
            <a:r>
              <a:rPr lang="en-US" altLang="ko-KR" sz="1400" dirty="0"/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3025848-45EE-4023-A156-73AE0FD57BBB}"/>
              </a:ext>
            </a:extLst>
          </p:cNvPr>
          <p:cNvSpPr/>
          <p:nvPr/>
        </p:nvSpPr>
        <p:spPr>
          <a:xfrm>
            <a:off x="4005660" y="2084962"/>
            <a:ext cx="258459" cy="153418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D477DB-71CE-4052-825C-615442A8A39F}"/>
              </a:ext>
            </a:extLst>
          </p:cNvPr>
          <p:cNvSpPr/>
          <p:nvPr/>
        </p:nvSpPr>
        <p:spPr>
          <a:xfrm>
            <a:off x="7182685" y="2084962"/>
            <a:ext cx="258459" cy="153418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slide5_shape1">
            <a:extLst>
              <a:ext uri="{FF2B5EF4-FFF2-40B4-BE49-F238E27FC236}">
                <a16:creationId xmlns:a16="http://schemas.microsoft.com/office/drawing/2014/main" id="{F8553DD1-11E8-4DA5-9BCB-4B578CFF030F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7933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6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7" name="slide5_shape3">
            <a:extLst>
              <a:ext uri="{FF2B5EF4-FFF2-40B4-BE49-F238E27FC236}">
                <a16:creationId xmlns:a16="http://schemas.microsoft.com/office/drawing/2014/main" id="{BA25368D-4B64-49A8-8246-0DEBE66A245F}"/>
              </a:ext>
            </a:extLst>
          </p:cNvPr>
          <p:cNvSpPr txBox="1">
            <a:spLocks/>
          </p:cNvSpPr>
          <p:nvPr/>
        </p:nvSpPr>
        <p:spPr>
          <a:xfrm>
            <a:off x="256544" y="700126"/>
            <a:ext cx="813188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 algn="ctr" defTabSz="914400" latinLnBrk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지역별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시간별 데이터 분석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02E8B29-BEC3-456A-9AAF-74A54A98444B}"/>
              </a:ext>
            </a:extLst>
          </p:cNvPr>
          <p:cNvSpPr/>
          <p:nvPr/>
        </p:nvSpPr>
        <p:spPr>
          <a:xfrm>
            <a:off x="431930" y="1266294"/>
            <a:ext cx="84654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여의동과 서교동의 유동 인구 데이터를 시간대별로 시각화해 보았습니다</a:t>
            </a:r>
            <a:r>
              <a:rPr lang="en-US" altLang="ko-KR" sz="1400" dirty="0"/>
              <a:t>. </a:t>
            </a:r>
            <a:endParaRPr lang="ko-KR" altLang="en-US" sz="1400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88211D1A-FA0B-4A5C-80B4-A142DC410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570503"/>
            <a:ext cx="7595072" cy="201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C73B4B5-F87E-4E9A-BDC1-16D09730CC66}"/>
              </a:ext>
            </a:extLst>
          </p:cNvPr>
          <p:cNvSpPr txBox="1"/>
          <p:nvPr/>
        </p:nvSpPr>
        <p:spPr>
          <a:xfrm>
            <a:off x="323529" y="3579242"/>
            <a:ext cx="878497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VIEWPOINT</a:t>
            </a:r>
            <a:endParaRPr lang="en-US" altLang="ko-KR" sz="1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b="1" dirty="0"/>
              <a:t>여의도동</a:t>
            </a:r>
            <a:r>
              <a:rPr lang="ko-KR" altLang="en-US" sz="1400" dirty="0"/>
              <a:t>은 출퇴근 시간을 전후로 인구가 급격히 늘어나 </a:t>
            </a:r>
            <a:r>
              <a:rPr lang="en-US" altLang="ko-KR" sz="1400" b="1" dirty="0"/>
              <a:t>11~12</a:t>
            </a:r>
            <a:r>
              <a:rPr lang="ko-KR" altLang="en-US" sz="1400" b="1" dirty="0"/>
              <a:t>시에 최대치</a:t>
            </a:r>
            <a:r>
              <a:rPr lang="ko-KR" altLang="en-US" sz="1400" dirty="0"/>
              <a:t>에 도달하고</a:t>
            </a:r>
            <a:r>
              <a:rPr lang="en-US" altLang="ko-KR" sz="1400" dirty="0"/>
              <a:t>, </a:t>
            </a:r>
            <a:r>
              <a:rPr lang="ko-KR" altLang="en-US" sz="1400" dirty="0"/>
              <a:t>이후 지속적으로 감소합니다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b="1" dirty="0"/>
              <a:t>서교동</a:t>
            </a:r>
            <a:r>
              <a:rPr lang="ko-KR" altLang="en-US" sz="1400" dirty="0"/>
              <a:t>은 </a:t>
            </a:r>
            <a:r>
              <a:rPr lang="en-US" altLang="ko-KR" sz="1400" dirty="0"/>
              <a:t>19</a:t>
            </a:r>
            <a:r>
              <a:rPr lang="ko-KR" altLang="en-US" sz="1400" dirty="0"/>
              <a:t>시까지 인구가 계속 유입되어 </a:t>
            </a:r>
            <a:r>
              <a:rPr lang="en-US" altLang="ko-KR" sz="1400" b="1" dirty="0"/>
              <a:t>19</a:t>
            </a:r>
            <a:r>
              <a:rPr lang="ko-KR" altLang="en-US" sz="1400" b="1" dirty="0"/>
              <a:t>시</a:t>
            </a:r>
            <a:r>
              <a:rPr lang="en-US" altLang="ko-KR" sz="1400" b="1" dirty="0"/>
              <a:t>~20</a:t>
            </a:r>
            <a:r>
              <a:rPr lang="ko-KR" altLang="en-US" sz="1400" b="1" dirty="0"/>
              <a:t>시에 최대치</a:t>
            </a:r>
            <a:r>
              <a:rPr lang="ko-KR" altLang="en-US" sz="1400" dirty="0"/>
              <a:t>에 도달하고</a:t>
            </a:r>
            <a:r>
              <a:rPr lang="en-US" altLang="ko-KR" sz="1400" dirty="0"/>
              <a:t>,</a:t>
            </a:r>
            <a:r>
              <a:rPr lang="ko-KR" altLang="en-US" sz="1400" dirty="0"/>
              <a:t> 이후로 점차 감소하기 시작합니다</a:t>
            </a:r>
            <a:r>
              <a:rPr lang="en-US" altLang="ko-KR" sz="14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THINK</a:t>
            </a:r>
            <a:endParaRPr lang="en-US" altLang="ko-K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퇴근 시간 이후에 유입되는 </a:t>
            </a:r>
            <a:r>
              <a:rPr lang="en-US" altLang="ko-KR" sz="1400" dirty="0"/>
              <a:t>18</a:t>
            </a:r>
            <a:r>
              <a:rPr lang="ko-KR" altLang="en-US" sz="1400" dirty="0"/>
              <a:t>시 </a:t>
            </a:r>
            <a:r>
              <a:rPr lang="en-US" altLang="ko-KR" sz="1400" dirty="0"/>
              <a:t>~ 20</a:t>
            </a:r>
            <a:r>
              <a:rPr lang="ko-KR" altLang="en-US" sz="1400" dirty="0"/>
              <a:t>시 인구의 경우</a:t>
            </a:r>
            <a:r>
              <a:rPr lang="en-US" altLang="ko-KR" sz="1400" dirty="0"/>
              <a:t>, </a:t>
            </a:r>
            <a:r>
              <a:rPr lang="ko-KR" altLang="en-US" sz="1400" b="1" dirty="0"/>
              <a:t>서교동</a:t>
            </a:r>
            <a:r>
              <a:rPr lang="ko-KR" altLang="en-US" sz="1400" dirty="0"/>
              <a:t> 일대에서 </a:t>
            </a:r>
            <a:r>
              <a:rPr lang="ko-KR" altLang="en-US" sz="1400" u="sng" dirty="0"/>
              <a:t>문화생활</a:t>
            </a:r>
            <a:r>
              <a:rPr lang="ko-KR" altLang="en-US" sz="1400" dirty="0"/>
              <a:t>을 즐길 것으로 예상할 수 있습니다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19~20</a:t>
            </a:r>
            <a:r>
              <a:rPr lang="ko-KR" altLang="en-US" sz="1400" dirty="0"/>
              <a:t>시 사이 아직 남아있는 </a:t>
            </a:r>
            <a:r>
              <a:rPr lang="ko-KR" altLang="en-US" sz="1400" b="1" dirty="0"/>
              <a:t>여의도동</a:t>
            </a:r>
            <a:r>
              <a:rPr lang="ko-KR" altLang="en-US" sz="1400" dirty="0"/>
              <a:t> 인구는 </a:t>
            </a:r>
            <a:r>
              <a:rPr lang="ko-KR" altLang="en-US" sz="1400" u="sng" dirty="0"/>
              <a:t>야근 혹은 회식을 하는 직장인</a:t>
            </a:r>
            <a:r>
              <a:rPr lang="ko-KR" altLang="en-US" sz="1400" dirty="0"/>
              <a:t>일 것으로 예상됩니다</a:t>
            </a:r>
            <a:r>
              <a:rPr lang="en-US" altLang="ko-KR" sz="1400" dirty="0"/>
              <a:t>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34B19B8-591C-4EB8-A40B-345A84486105}"/>
              </a:ext>
            </a:extLst>
          </p:cNvPr>
          <p:cNvSpPr/>
          <p:nvPr/>
        </p:nvSpPr>
        <p:spPr>
          <a:xfrm>
            <a:off x="3203848" y="1516544"/>
            <a:ext cx="505510" cy="2010847"/>
          </a:xfrm>
          <a:prstGeom prst="rect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EDA54B-5A55-40E6-8DAA-66C6093A9CAF}"/>
              </a:ext>
            </a:extLst>
          </p:cNvPr>
          <p:cNvSpPr/>
          <p:nvPr/>
        </p:nvSpPr>
        <p:spPr>
          <a:xfrm>
            <a:off x="5292080" y="1516544"/>
            <a:ext cx="505510" cy="2010847"/>
          </a:xfrm>
          <a:prstGeom prst="rect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6087A0-EF1F-4C0B-A674-06D6A068B04E}"/>
              </a:ext>
            </a:extLst>
          </p:cNvPr>
          <p:cNvSpPr txBox="1"/>
          <p:nvPr/>
        </p:nvSpPr>
        <p:spPr>
          <a:xfrm>
            <a:off x="2632802" y="2992466"/>
            <a:ext cx="162980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 err="1"/>
              <a:t>여의동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peak </a:t>
            </a:r>
            <a:r>
              <a:rPr lang="ko-KR" altLang="en-US" sz="1200" b="1" dirty="0"/>
              <a:t>시간대</a:t>
            </a:r>
            <a:endParaRPr lang="en-US" altLang="ko-KR" sz="12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265DB7-06D1-4529-BE1A-1147479CD462}"/>
              </a:ext>
            </a:extLst>
          </p:cNvPr>
          <p:cNvSpPr txBox="1"/>
          <p:nvPr/>
        </p:nvSpPr>
        <p:spPr>
          <a:xfrm>
            <a:off x="4790314" y="2992466"/>
            <a:ext cx="162980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/>
              <a:t>서교동 </a:t>
            </a:r>
            <a:r>
              <a:rPr lang="en-US" altLang="ko-KR" sz="1200" b="1" dirty="0"/>
              <a:t>peak </a:t>
            </a:r>
            <a:r>
              <a:rPr lang="ko-KR" altLang="en-US" sz="1200" b="1" dirty="0"/>
              <a:t>시간대</a:t>
            </a:r>
            <a:endParaRPr lang="en-US" altLang="ko-KR" sz="1200" b="1" dirty="0"/>
          </a:p>
        </p:txBody>
      </p:sp>
      <p:sp>
        <p:nvSpPr>
          <p:cNvPr id="14" name="slide5_shape1">
            <a:extLst>
              <a:ext uri="{FF2B5EF4-FFF2-40B4-BE49-F238E27FC236}">
                <a16:creationId xmlns:a16="http://schemas.microsoft.com/office/drawing/2014/main" id="{A207F5F3-4348-4560-9E7D-4EDFE3A09F2B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788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813188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지역별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시간별 데이터 분석</a:t>
            </a: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7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0A6CE90-5AD0-409F-A910-BCC358C1B1D9}"/>
              </a:ext>
            </a:extLst>
          </p:cNvPr>
          <p:cNvSpPr/>
          <p:nvPr/>
        </p:nvSpPr>
        <p:spPr>
          <a:xfrm>
            <a:off x="364802" y="1257666"/>
            <a:ext cx="85996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유동 인구 데이터를 시간대별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행정동별로</a:t>
            </a:r>
            <a:r>
              <a:rPr lang="ko-KR" altLang="en-US" sz="1600" dirty="0"/>
              <a:t> 시각화 했습니다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앞서 관찰한 두 행정동에서의 인구 변화를 지도 데이터에서도 확인할 수 있었습니다</a:t>
            </a:r>
            <a:r>
              <a:rPr lang="en-US" altLang="ko-KR" sz="1600" dirty="0"/>
              <a:t>.</a:t>
            </a:r>
          </a:p>
        </p:txBody>
      </p:sp>
      <p:pic>
        <p:nvPicPr>
          <p:cNvPr id="26" name="bandicam 2020-04-12 16-22-55-964">
            <a:hlinkClick r:id="" action="ppaction://media"/>
            <a:extLst>
              <a:ext uri="{FF2B5EF4-FFF2-40B4-BE49-F238E27FC236}">
                <a16:creationId xmlns:a16="http://schemas.microsoft.com/office/drawing/2014/main" id="{90AAD7C3-0E64-4635-95A8-55B010C1CA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9592" y="2115116"/>
            <a:ext cx="6970781" cy="417389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5CD2893-8615-4750-BEA4-9370C2556A21}"/>
              </a:ext>
            </a:extLst>
          </p:cNvPr>
          <p:cNvSpPr txBox="1"/>
          <p:nvPr/>
        </p:nvSpPr>
        <p:spPr>
          <a:xfrm>
            <a:off x="3450063" y="2015697"/>
            <a:ext cx="378938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시간별 </a:t>
            </a:r>
            <a:r>
              <a:rPr lang="ko-KR" altLang="en-US" sz="1600" b="1" dirty="0" err="1"/>
              <a:t>유출입</a:t>
            </a:r>
            <a:r>
              <a:rPr lang="ko-KR" altLang="en-US" sz="1600" b="1" dirty="0"/>
              <a:t> 인구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8AA814-CE4D-426E-9259-A6A5259317A6}"/>
              </a:ext>
            </a:extLst>
          </p:cNvPr>
          <p:cNvSpPr txBox="1"/>
          <p:nvPr/>
        </p:nvSpPr>
        <p:spPr>
          <a:xfrm>
            <a:off x="6061803" y="3573039"/>
            <a:ext cx="172244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높이</a:t>
            </a:r>
            <a:r>
              <a:rPr lang="en-US" altLang="ko-KR" sz="1200" dirty="0"/>
              <a:t>, </a:t>
            </a:r>
            <a:r>
              <a:rPr lang="ko-KR" altLang="en-US" sz="1200" dirty="0"/>
              <a:t>색상 밝기</a:t>
            </a:r>
            <a:r>
              <a:rPr lang="en-US" altLang="ko-KR" sz="1200" dirty="0"/>
              <a:t> : </a:t>
            </a:r>
            <a:r>
              <a:rPr lang="ko-KR" altLang="en-US" sz="1200" dirty="0"/>
              <a:t>인구</a:t>
            </a:r>
            <a:endParaRPr lang="en-US" altLang="ko-KR" sz="1200" dirty="0"/>
          </a:p>
        </p:txBody>
      </p:sp>
      <p:sp>
        <p:nvSpPr>
          <p:cNvPr id="31" name="slide5_shape1">
            <a:extLst>
              <a:ext uri="{FF2B5EF4-FFF2-40B4-BE49-F238E27FC236}">
                <a16:creationId xmlns:a16="http://schemas.microsoft.com/office/drawing/2014/main" id="{DDB453D8-1A98-4B08-8C14-24DB8E75E4AD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921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7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>
            <a:extLst>
              <a:ext uri="{FF2B5EF4-FFF2-40B4-BE49-F238E27FC236}">
                <a16:creationId xmlns:a16="http://schemas.microsoft.com/office/drawing/2014/main" id="{98D9BB69-C9F9-4155-BCB8-39472D49E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322" y="3929208"/>
            <a:ext cx="2585392" cy="216000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AB9C8C12-165D-47A3-B0FE-788F909EC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513" y="3930359"/>
            <a:ext cx="2585392" cy="2160000"/>
          </a:xfrm>
          <a:prstGeom prst="rect">
            <a:avLst/>
          </a:prstGeom>
        </p:spPr>
      </p:pic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8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-243590" y="1268760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02AED22-B99B-444B-A987-5F3A26610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184" y="1296699"/>
            <a:ext cx="2585392" cy="216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F85CA6F-1A6D-45E1-B6AD-3B3856D3948B}"/>
              </a:ext>
            </a:extLst>
          </p:cNvPr>
          <p:cNvSpPr txBox="1"/>
          <p:nvPr/>
        </p:nvSpPr>
        <p:spPr>
          <a:xfrm>
            <a:off x="160298" y="1338459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6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EC7318E-FA1F-44CC-A12E-235EC74466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513" y="1297340"/>
            <a:ext cx="2585392" cy="216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26E8DA4-F46B-426F-A0CF-F8B83C531C86}"/>
              </a:ext>
            </a:extLst>
          </p:cNvPr>
          <p:cNvSpPr txBox="1"/>
          <p:nvPr/>
        </p:nvSpPr>
        <p:spPr>
          <a:xfrm>
            <a:off x="3132511" y="1338459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11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F0300E5-949C-44E2-9313-68A65ED219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322" y="1296330"/>
            <a:ext cx="2585392" cy="216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928C6F5-385E-4B5C-B4C4-BA6D837B7C6C}"/>
              </a:ext>
            </a:extLst>
          </p:cNvPr>
          <p:cNvSpPr txBox="1"/>
          <p:nvPr/>
        </p:nvSpPr>
        <p:spPr>
          <a:xfrm>
            <a:off x="6063277" y="1315811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15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A6B589B7-B751-406E-8CCD-41F4FC2C02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298" y="3933296"/>
            <a:ext cx="2585392" cy="2160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54F2C6C-D8A7-48DF-B5F5-0668CCC505C2}"/>
              </a:ext>
            </a:extLst>
          </p:cNvPr>
          <p:cNvSpPr txBox="1"/>
          <p:nvPr/>
        </p:nvSpPr>
        <p:spPr>
          <a:xfrm>
            <a:off x="154219" y="3951767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19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A4AD0B-568B-43C3-AEE2-B0870EEBC4D4}"/>
              </a:ext>
            </a:extLst>
          </p:cNvPr>
          <p:cNvSpPr txBox="1"/>
          <p:nvPr/>
        </p:nvSpPr>
        <p:spPr>
          <a:xfrm>
            <a:off x="3130820" y="3951767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21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530C074-8131-4FC6-8608-51C7B9D08DF4}"/>
              </a:ext>
            </a:extLst>
          </p:cNvPr>
          <p:cNvSpPr txBox="1"/>
          <p:nvPr/>
        </p:nvSpPr>
        <p:spPr>
          <a:xfrm>
            <a:off x="6094629" y="3951767"/>
            <a:ext cx="73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23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</a:p>
        </p:txBody>
      </p:sp>
      <p:sp>
        <p:nvSpPr>
          <p:cNvPr id="27" name="slide5_shape3">
            <a:extLst>
              <a:ext uri="{FF2B5EF4-FFF2-40B4-BE49-F238E27FC236}">
                <a16:creationId xmlns:a16="http://schemas.microsoft.com/office/drawing/2014/main" id="{BA25368D-4B64-49A8-8246-0DEBE66A245F}"/>
              </a:ext>
            </a:extLst>
          </p:cNvPr>
          <p:cNvSpPr txBox="1">
            <a:spLocks/>
          </p:cNvSpPr>
          <p:nvPr/>
        </p:nvSpPr>
        <p:spPr>
          <a:xfrm>
            <a:off x="256544" y="700126"/>
            <a:ext cx="813188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 algn="ctr" defTabSz="914400" latinLnBrk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지역별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시간별 데이터 분석</a:t>
            </a:r>
          </a:p>
        </p:txBody>
      </p:sp>
      <p:sp>
        <p:nvSpPr>
          <p:cNvPr id="63" name="slide5_shape1">
            <a:extLst>
              <a:ext uri="{FF2B5EF4-FFF2-40B4-BE49-F238E27FC236}">
                <a16:creationId xmlns:a16="http://schemas.microsoft.com/office/drawing/2014/main" id="{CBAC01AE-29B7-4657-91F3-C05920FB11BE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9680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63E6A1E7-4EBC-46D4-83FE-49BB85A7B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6" t="9321" r="13100"/>
          <a:stretch/>
        </p:blipFill>
        <p:spPr>
          <a:xfrm>
            <a:off x="107504" y="1876305"/>
            <a:ext cx="4612556" cy="2547132"/>
          </a:xfrm>
          <a:prstGeom prst="rect">
            <a:avLst/>
          </a:prstGeom>
        </p:spPr>
      </p:pic>
      <p:cxnSp>
        <p:nvCxnSpPr>
          <p:cNvPr id="4" name="slide5_shape2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 cap="flat">
            <a:solidFill>
              <a:schemeClr val="accent4">
                <a:lumMod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5_shape3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>
              <a:defRPr>
                <a:latin typeface="나눔고딕"/>
                <a:ea typeface="나눔고딕"/>
              </a:defRPr>
            </a:lvl1pPr>
          </a:lstStyle>
          <a:p>
            <a:pPr algn="l"/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연령대별 데이터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분석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서교동</a:t>
            </a:r>
            <a:endParaRPr sz="2800" b="1" kern="1200" spc="-150" dirty="0">
              <a:solidFill>
                <a:schemeClr val="accent4">
                  <a:lumMod val="50000"/>
                </a:schemeClr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6" name="slide5_shape4"/>
          <p:cNvSpPr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latinLnBrk="1"/>
            <a:fld id="{4BEDD84E-25D4-4983-8AA1-2863C96F08D9}" type="slidenum">
              <a:rPr lang="en-US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9</a:t>
            </a:fld>
            <a:r>
              <a:rPr lang="en-US" altLang="ko-KR" sz="800" kern="1200" spc="-3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 / 14</a:t>
            </a:r>
            <a:endParaRPr sz="800" kern="1200" spc="-3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" name="slide5_shape5"/>
          <p:cNvSpPr/>
          <p:nvPr/>
        </p:nvSpPr>
        <p:spPr>
          <a:xfrm>
            <a:off x="259795" y="1631109"/>
            <a:ext cx="8470547" cy="1275443"/>
          </a:xfrm>
          <a:prstGeom prst="rect">
            <a:avLst/>
          </a:prstGeom>
        </p:spPr>
        <p:txBody>
          <a:bodyPr lIns="91440" tIns="45720" rIns="91440" bIns="45720"/>
          <a:lstStyle>
            <a:lvl1pPr marL="342900" indent="-342900" algn="l" defTabSz="914400" latinLnBrk="1">
              <a:spcBef>
                <a:spcPct val="20000"/>
              </a:spcBef>
              <a:buFont typeface="Arial" pitchFamily="2" charset="2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latinLnBrk="1">
              <a:spcBef>
                <a:spcPct val="20000"/>
              </a:spcBef>
              <a:buFont typeface="Arial" pitchFamily="2" charset="2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latinLnBrk="1">
              <a:spcBef>
                <a:spcPct val="20000"/>
              </a:spcBef>
              <a:buFont typeface="Arial" pitchFamily="2" charset="2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latinLnBrk="1">
              <a:spcBef>
                <a:spcPct val="20000"/>
              </a:spcBef>
              <a:buFont typeface="Arial" pitchFamily="2" charset="2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spcBef>
                <a:spcPct val="20000"/>
              </a:spcBef>
              <a:buFont typeface="Arial" pitchFamily="2" charset="2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914400" latinLnBrk="1">
              <a:spcBef>
                <a:spcPct val="20000"/>
              </a:spcBef>
              <a:buNone/>
            </a:pPr>
            <a:endParaRPr sz="1200" kern="1200" dirty="0">
              <a:solidFill>
                <a:srgbClr val="3D3C3E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05B887-BA3C-4562-8617-BD7C0BA07A63}"/>
              </a:ext>
            </a:extLst>
          </p:cNvPr>
          <p:cNvSpPr txBox="1"/>
          <p:nvPr/>
        </p:nvSpPr>
        <p:spPr>
          <a:xfrm>
            <a:off x="323528" y="4655817"/>
            <a:ext cx="93197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VIEWPOINT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직장인</a:t>
            </a:r>
            <a:r>
              <a:rPr lang="en-US" altLang="ko-KR" sz="1400" dirty="0"/>
              <a:t>(20~60</a:t>
            </a:r>
            <a:r>
              <a:rPr lang="ko-KR" altLang="en-US" sz="1400" dirty="0"/>
              <a:t>대</a:t>
            </a:r>
            <a:r>
              <a:rPr lang="en-US" altLang="ko-KR" sz="1400" dirty="0"/>
              <a:t>)</a:t>
            </a:r>
            <a:r>
              <a:rPr lang="ko-KR" altLang="en-US" sz="1400" dirty="0"/>
              <a:t> 출퇴근 시간인 </a:t>
            </a:r>
            <a:r>
              <a:rPr lang="en-US" altLang="ko-KR" sz="1400" dirty="0"/>
              <a:t>7</a:t>
            </a:r>
            <a:r>
              <a:rPr lang="ko-KR" altLang="en-US" sz="1400" dirty="0"/>
              <a:t>시</a:t>
            </a:r>
            <a:r>
              <a:rPr lang="en-US" altLang="ko-KR" sz="1400" dirty="0"/>
              <a:t>~19</a:t>
            </a:r>
            <a:r>
              <a:rPr lang="ko-KR" altLang="en-US" sz="1400" dirty="0"/>
              <a:t>를 기준으로 인구가 급격하게 변화한다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17</a:t>
            </a:r>
            <a:r>
              <a:rPr lang="ko-KR" altLang="en-US" sz="1400" dirty="0"/>
              <a:t>시 이후 인구가 빠져나가기 시작해서</a:t>
            </a:r>
            <a:r>
              <a:rPr lang="en-US" altLang="ko-KR" sz="1400" dirty="0"/>
              <a:t>, 21</a:t>
            </a:r>
            <a:r>
              <a:rPr lang="ko-KR" altLang="en-US" sz="1400" dirty="0"/>
              <a:t>시 이후엔 유입 인구가 거의 없다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20</a:t>
            </a:r>
            <a:r>
              <a:rPr lang="ko-KR" altLang="en-US" sz="1400" dirty="0"/>
              <a:t>대 인구에서 여성의 비중이 높으며</a:t>
            </a:r>
            <a:r>
              <a:rPr lang="en-US" altLang="ko-KR" sz="1400" dirty="0"/>
              <a:t>, 30</a:t>
            </a:r>
            <a:r>
              <a:rPr lang="ko-KR" altLang="en-US" sz="1400" dirty="0"/>
              <a:t>대 이상의 경우 남성의 비중이 높다</a:t>
            </a:r>
            <a:r>
              <a:rPr lang="en-US" altLang="ko-KR" sz="1400" dirty="0"/>
              <a:t>.</a:t>
            </a:r>
          </a:p>
          <a:p>
            <a:endParaRPr lang="en-US" altLang="ko-KR" sz="1400" b="1" dirty="0"/>
          </a:p>
          <a:p>
            <a:r>
              <a:rPr lang="en-US" altLang="ko-KR" sz="1400" b="1" dirty="0"/>
              <a:t>THINK POINT</a:t>
            </a:r>
          </a:p>
          <a:p>
            <a:endParaRPr lang="en-US" altLang="ko-KR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A207DC-1A82-4B07-AA92-4276C24CFB75}"/>
              </a:ext>
            </a:extLst>
          </p:cNvPr>
          <p:cNvSpPr txBox="1"/>
          <p:nvPr/>
        </p:nvSpPr>
        <p:spPr>
          <a:xfrm>
            <a:off x="1312495" y="144644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여의도 </a:t>
            </a:r>
            <a:r>
              <a:rPr lang="ko-KR" altLang="en-US" dirty="0" err="1"/>
              <a:t>유출입</a:t>
            </a:r>
            <a:r>
              <a:rPr lang="ko-KR" altLang="en-US" dirty="0"/>
              <a:t> 인구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769E76-CF4F-4577-947C-7AF46DDD0A19}"/>
              </a:ext>
            </a:extLst>
          </p:cNvPr>
          <p:cNvSpPr txBox="1"/>
          <p:nvPr/>
        </p:nvSpPr>
        <p:spPr>
          <a:xfrm>
            <a:off x="5652120" y="1446443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남</a:t>
            </a:r>
            <a:r>
              <a:rPr lang="en-US" altLang="ko-KR" dirty="0"/>
              <a:t>/</a:t>
            </a:r>
            <a:r>
              <a:rPr lang="ko-KR" altLang="en-US" dirty="0" err="1"/>
              <a:t>녀</a:t>
            </a:r>
            <a:r>
              <a:rPr lang="ko-KR" altLang="en-US" dirty="0"/>
              <a:t> 비율에 따른 시각화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0DEC936-FA3F-49BC-A3E9-DAE940324C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6" t="8488" r="15718"/>
          <a:stretch/>
        </p:blipFill>
        <p:spPr>
          <a:xfrm>
            <a:off x="4644008" y="1885167"/>
            <a:ext cx="4238625" cy="253827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BCE30A-861A-440E-9E3D-E974F7440F84}"/>
                  </a:ext>
                </a:extLst>
              </p:cNvPr>
              <p:cNvSpPr txBox="1"/>
              <p:nvPr/>
            </p:nvSpPr>
            <p:spPr>
              <a:xfrm>
                <a:off x="5796136" y="4293096"/>
                <a:ext cx="254273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빨강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여성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남성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1"/>
                    </a:solidFill>
                  </a:rPr>
                  <a:t>파랑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:r>
                  <a:rPr lang="en-US" altLang="ko-KR" sz="1000" dirty="0"/>
                  <a:t>&gt; </a:t>
                </a:r>
                <a:r>
                  <a:rPr lang="ko-KR" altLang="en-US" sz="1000" dirty="0"/>
                  <a:t>여성 유동 인구</a:t>
                </a:r>
                <a:endParaRPr lang="en-US" altLang="ko-KR" sz="1000" dirty="0"/>
              </a:p>
              <a:p>
                <a:r>
                  <a:rPr lang="ko-KR" altLang="en-US" sz="1000" dirty="0">
                    <a:solidFill>
                      <a:schemeClr val="accent5"/>
                    </a:solidFill>
                  </a:rPr>
                  <a:t>보라</a:t>
                </a:r>
                <a:r>
                  <a:rPr lang="ko-KR" altLang="en-US" sz="1000" dirty="0"/>
                  <a:t> </a:t>
                </a:r>
                <a:r>
                  <a:rPr lang="en-US" altLang="ko-KR" sz="1000" dirty="0"/>
                  <a:t>: </a:t>
                </a:r>
                <a:r>
                  <a:rPr lang="ko-KR" altLang="en-US" sz="1000" dirty="0"/>
                  <a:t>남성 유동 인구 </a:t>
                </a:r>
                <a14:m>
                  <m:oMath xmlns:m="http://schemas.openxmlformats.org/officeDocument/2006/math">
                    <m:r>
                      <a:rPr lang="en-US" altLang="ko-KR" sz="1000" b="0" i="1" smtClean="0">
                        <a:latin typeface="Cambria Math" panose="02040503050406030204" pitchFamily="18" charset="0"/>
                      </a:rPr>
                      <m:t>≅ </m:t>
                    </m:r>
                  </m:oMath>
                </a14:m>
                <a:r>
                  <a:rPr lang="ko-KR" altLang="en-US" sz="1000" dirty="0"/>
                  <a:t>여성 유동 인구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BCE30A-861A-440E-9E3D-E974F7440F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4293096"/>
                <a:ext cx="2542732" cy="553998"/>
              </a:xfrm>
              <a:prstGeom prst="rect">
                <a:avLst/>
              </a:prstGeom>
              <a:blipFill>
                <a:blip r:embed="rId4"/>
                <a:stretch>
                  <a:fillRect b="-43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79AF9681-0562-4403-91B8-211E785F5018}"/>
              </a:ext>
            </a:extLst>
          </p:cNvPr>
          <p:cNvCxnSpPr>
            <a:cxnSpLocks/>
          </p:cNvCxnSpPr>
          <p:nvPr/>
        </p:nvCxnSpPr>
        <p:spPr>
          <a:xfrm flipH="1">
            <a:off x="8194852" y="3103901"/>
            <a:ext cx="697628" cy="1400449"/>
          </a:xfrm>
          <a:prstGeom prst="bentConnector3">
            <a:avLst>
              <a:gd name="adj1" fmla="val -184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5_shape1">
            <a:extLst>
              <a:ext uri="{FF2B5EF4-FFF2-40B4-BE49-F238E27FC236}">
                <a16:creationId xmlns:a16="http://schemas.microsoft.com/office/drawing/2014/main" id="{DD1B9CA1-B999-44B8-96E0-0EF2862F4EDD}"/>
              </a:ext>
            </a:extLst>
          </p:cNvPr>
          <p:cNvSpPr/>
          <p:nvPr/>
        </p:nvSpPr>
        <p:spPr>
          <a:xfrm>
            <a:off x="263454" y="195231"/>
            <a:ext cx="380449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kern="12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  <a:cs typeface="+mn-cs"/>
              </a:rPr>
              <a:t>1</a:t>
            </a:r>
            <a:r>
              <a:rPr lang="en-US" altLang="ko-KR" sz="1100" b="1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/>
                <a:ea typeface="나눔고딕"/>
              </a:rPr>
              <a:t>.</a:t>
            </a:r>
            <a:r>
              <a:rPr lang="ko-KR" altLang="en-US" sz="11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유동인구 데이터 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/>
                <a:ea typeface="나눔고딕"/>
              </a:rPr>
              <a:t>EDA</a:t>
            </a:r>
            <a:endParaRPr lang="en-US" altLang="ko-KR" sz="1200" b="1" spc="-150" dirty="0">
              <a:solidFill>
                <a:schemeClr val="accent4">
                  <a:lumMod val="50000"/>
                </a:schemeClr>
              </a:solidFill>
            </a:endParaRPr>
          </a:p>
          <a:p>
            <a:endParaRPr sz="1100" b="1" kern="12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6066998"/>
      </p:ext>
    </p:extLst>
  </p:cSld>
  <p:clrMapOvr>
    <a:masterClrMapping/>
  </p:clrMapOvr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">
      <a:majorFont>
        <a:latin typeface="맑은 고딕"/>
        <a:ea typeface=""/>
        <a:cs typeface=""/>
        <a:font script="Arab" typeface="Times New Roman"/>
        <a:font script="Beng" typeface="Vrinda"/>
        <a:font script="Cans" typeface="Euphemia"/>
        <a:font script="Cher" typeface="Plantagenet Cherokee"/>
        <a:font script="Deva" typeface="Mangal"/>
        <a:font script="Ethi" typeface="Nyala"/>
        <a:font script="Gujr" typeface="Shruti"/>
        <a:font script="Guru" typeface="Raavi"/>
        <a:font script="Hang" typeface="맑은 고딕"/>
        <a:font script="Hans" typeface="宋体"/>
        <a:font script="Hant" typeface="新細明體"/>
        <a:font script="Hebr" typeface="Times New Roman"/>
        <a:font script="Jpan" typeface="ＭＳ Ｐゴシック"/>
        <a:font script="Khmr" typeface="MoolBoran"/>
        <a:font script="Knda" typeface="Tunga"/>
        <a:font script="Laoo" typeface="DokChampa"/>
        <a:font script="Mlym" typeface="Kartika"/>
        <a:font script="Mong" typeface="Mongolian Baiti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Beng" typeface="Vrinda"/>
        <a:font script="Cans" typeface="Euphemia"/>
        <a:font script="Cher" typeface="Plantagenet Cherokee"/>
        <a:font script="Deva" typeface="Mangal"/>
        <a:font script="Ethi" typeface="Nyala"/>
        <a:font script="Gujr" typeface="Shruti"/>
        <a:font script="Guru" typeface="Raavi"/>
        <a:font script="Hang" typeface="맑은 고딕"/>
        <a:font script="Hans" typeface="宋体"/>
        <a:font script="Hant" typeface="新細明體"/>
        <a:font script="Hebr" typeface="Arial"/>
        <a:font script="Jpan" typeface="ＭＳ Ｐゴシック"/>
        <a:font script="Khmr" typeface="DaunPenh"/>
        <a:font script="Knda" typeface="Tunga"/>
        <a:font script="Laoo" typeface="DokChampa"/>
        <a:font script="Mlym" typeface="Kartika"/>
        <a:font script="Mong" typeface="Mongolian Baiti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1416</Words>
  <Application>Microsoft Office PowerPoint</Application>
  <PresentationFormat>화면 슬라이드 쇼(4:3)</PresentationFormat>
  <Paragraphs>311</Paragraphs>
  <Slides>26</Slides>
  <Notes>11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2" baseType="lpstr">
      <vt:lpstr>나눔고딕</vt:lpstr>
      <vt:lpstr>맑은 고딕</vt:lpstr>
      <vt:lpstr>Arial</vt:lpstr>
      <vt:lpstr>Cambria Math</vt:lpstr>
      <vt:lpstr>Wingdings</vt:lpstr>
      <vt:lpstr/>
      <vt:lpstr>마포구 vs 여의도 Trend 비교 분석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지역별, 시간별 데이터 분석</vt:lpstr>
      <vt:lpstr>PowerPoint 프레젠테이션</vt:lpstr>
      <vt:lpstr>연령대별 데이터 분석 - 서교동</vt:lpstr>
      <vt:lpstr>연령대별 데이터 분석 - 여의도동</vt:lpstr>
      <vt:lpstr>시간대별/연령별 유출입 인구 분석 - 여의도</vt:lpstr>
      <vt:lpstr>시간대별/연령별 유출입 인구 분석 - 마포구</vt:lpstr>
      <vt:lpstr>시간대별/연령별 유출입 인구 분석 - 비교</vt:lpstr>
      <vt:lpstr>시간대별/연령별 유출입 인구 분석 - 비교</vt:lpstr>
      <vt:lpstr>시간대별/연령별 유출입 인구 분석 - 비교</vt:lpstr>
      <vt:lpstr>시간대별/연령별 유출입 인구 분석 - 비교</vt:lpstr>
      <vt:lpstr>PowerPoint 프레젠테이션</vt:lpstr>
      <vt:lpstr>도형</vt:lpstr>
      <vt:lpstr>도형</vt:lpstr>
      <vt:lpstr>차트</vt:lpstr>
      <vt:lpstr>차트</vt:lpstr>
      <vt:lpstr>차트</vt:lpstr>
      <vt:lpstr>차트</vt:lpstr>
      <vt:lpstr>일정</vt:lpstr>
      <vt:lpstr>표</vt:lpstr>
      <vt:lpstr>감사합니다</vt:lpstr>
    </vt:vector>
  </TitlesOfParts>
  <Company>사이냅소프트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KIMDOHWAN</cp:lastModifiedBy>
  <cp:revision>104</cp:revision>
  <dcterms:modified xsi:type="dcterms:W3CDTF">2020-04-14T11:04:25Z</dcterms:modified>
</cp:coreProperties>
</file>